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54"/>
  </p:notesMasterIdLst>
  <p:handoutMasterIdLst>
    <p:handoutMasterId r:id="rId55"/>
  </p:handoutMasterIdLst>
  <p:sldIdLst>
    <p:sldId id="691" r:id="rId2"/>
    <p:sldId id="986" r:id="rId3"/>
    <p:sldId id="927" r:id="rId4"/>
    <p:sldId id="1000" r:id="rId5"/>
    <p:sldId id="1045" r:id="rId6"/>
    <p:sldId id="1046" r:id="rId7"/>
    <p:sldId id="1047" r:id="rId8"/>
    <p:sldId id="1001" r:id="rId9"/>
    <p:sldId id="1002" r:id="rId10"/>
    <p:sldId id="1003" r:id="rId11"/>
    <p:sldId id="1004" r:id="rId12"/>
    <p:sldId id="1044" r:id="rId13"/>
    <p:sldId id="1005" r:id="rId14"/>
    <p:sldId id="1006" r:id="rId15"/>
    <p:sldId id="1007" r:id="rId16"/>
    <p:sldId id="1008" r:id="rId17"/>
    <p:sldId id="1009" r:id="rId18"/>
    <p:sldId id="1010" r:id="rId19"/>
    <p:sldId id="1043" r:id="rId20"/>
    <p:sldId id="1011" r:id="rId21"/>
    <p:sldId id="1012" r:id="rId22"/>
    <p:sldId id="1013" r:id="rId23"/>
    <p:sldId id="1014" r:id="rId24"/>
    <p:sldId id="1015" r:id="rId25"/>
    <p:sldId id="1016" r:id="rId26"/>
    <p:sldId id="1017" r:id="rId27"/>
    <p:sldId id="1018" r:id="rId28"/>
    <p:sldId id="1019" r:id="rId29"/>
    <p:sldId id="1020" r:id="rId30"/>
    <p:sldId id="1021" r:id="rId31"/>
    <p:sldId id="1022" r:id="rId32"/>
    <p:sldId id="1023" r:id="rId33"/>
    <p:sldId id="1024" r:id="rId34"/>
    <p:sldId id="1025" r:id="rId35"/>
    <p:sldId id="1026" r:id="rId36"/>
    <p:sldId id="1027" r:id="rId37"/>
    <p:sldId id="1028" r:id="rId38"/>
    <p:sldId id="1029" r:id="rId39"/>
    <p:sldId id="1030" r:id="rId40"/>
    <p:sldId id="1031" r:id="rId41"/>
    <p:sldId id="1032" r:id="rId42"/>
    <p:sldId id="1033" r:id="rId43"/>
    <p:sldId id="1034" r:id="rId44"/>
    <p:sldId id="1035" r:id="rId45"/>
    <p:sldId id="1036" r:id="rId46"/>
    <p:sldId id="1037" r:id="rId47"/>
    <p:sldId id="1038" r:id="rId48"/>
    <p:sldId id="1039" r:id="rId49"/>
    <p:sldId id="1040" r:id="rId50"/>
    <p:sldId id="1041" r:id="rId51"/>
    <p:sldId id="1042" r:id="rId52"/>
    <p:sldId id="769" r:id="rId53"/>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ille Nixon" initia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3721D"/>
    <a:srgbClr val="FCD5B5"/>
    <a:srgbClr val="E60012"/>
    <a:srgbClr val="F4F9FD"/>
    <a:srgbClr val="404040"/>
    <a:srgbClr val="E60000"/>
    <a:srgbClr val="EF8200"/>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72" autoAdjust="0"/>
  </p:normalViewPr>
  <p:slideViewPr>
    <p:cSldViewPr>
      <p:cViewPr varScale="1">
        <p:scale>
          <a:sx n="102" d="100"/>
          <a:sy n="102" d="100"/>
        </p:scale>
        <p:origin x="854" y="72"/>
      </p:cViewPr>
      <p:guideLst>
        <p:guide orient="horz" pos="1620"/>
        <p:guide pos="2880"/>
      </p:guideLst>
    </p:cSldViewPr>
  </p:slideViewPr>
  <p:outlineViewPr>
    <p:cViewPr>
      <p:scale>
        <a:sx n="33" d="100"/>
        <a:sy n="33" d="100"/>
      </p:scale>
      <p:origin x="0" y="-9264"/>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oleObject" Target="file:///F:\&#29992;&#21451;&#24037;&#20316;\&#31995;&#32479;&#20998;&#26512;\&#38144;&#21806;&#20998;&#26512;&#31034;&#20363;.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D:\&#29992;&#21451;&#24037;&#20316;\&#31995;&#32479;&#20998;&#26512;\&#29992;&#21451;&#21326;&#34920;BQ2009&#38144;&#21806;.xls"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E:\Documents%20and%20Settings\Administrator\My%20Documents\fa1.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b="0" i="0" u="none" strike="noStrike" baseline="0">
                <a:solidFill>
                  <a:srgbClr val="000000"/>
                </a:solidFill>
                <a:latin typeface="宋体"/>
                <a:ea typeface="宋体"/>
                <a:cs typeface="宋体"/>
              </a:defRPr>
            </a:pPr>
            <a:r>
              <a:rPr lang="zh-CN" altLang="en-US"/>
              <a:t>客户销售额分布图</a:t>
            </a:r>
          </a:p>
        </c:rich>
      </c:tx>
      <c:layout>
        <c:manualLayout>
          <c:xMode val="edge"/>
          <c:yMode val="edge"/>
          <c:x val="0.39411840172795576"/>
          <c:y val="3.5714389515873891E-2"/>
        </c:manualLayout>
      </c:layout>
      <c:overlay val="0"/>
      <c:spPr>
        <a:noFill/>
        <a:ln w="25400">
          <a:noFill/>
        </a:ln>
      </c:spPr>
    </c:title>
    <c:autoTitleDeleted val="0"/>
    <c:plotArea>
      <c:layout>
        <c:manualLayout>
          <c:layoutTarget val="inner"/>
          <c:xMode val="edge"/>
          <c:yMode val="edge"/>
          <c:x val="0.10980413182470096"/>
          <c:y val="0.18154814670569408"/>
          <c:w val="0.68235424776778453"/>
          <c:h val="0.57440643138029968"/>
        </c:manualLayout>
      </c:layout>
      <c:barChart>
        <c:barDir val="col"/>
        <c:grouping val="clustered"/>
        <c:varyColors val="0"/>
        <c:ser>
          <c:idx val="0"/>
          <c:order val="0"/>
          <c:tx>
            <c:v>频率</c:v>
          </c:tx>
          <c:spPr>
            <a:solidFill>
              <a:srgbClr val="9999FF"/>
            </a:solidFill>
            <a:ln w="25400">
              <a:noFill/>
            </a:ln>
          </c:spPr>
          <c:invertIfNegative val="0"/>
          <c:cat>
            <c:strRef>
              <c:f>产品销售情况!$K$4:$K$29</c:f>
              <c:strCache>
                <c:ptCount val="26"/>
                <c:pt idx="0">
                  <c:v>3000 </c:v>
                </c:pt>
                <c:pt idx="1">
                  <c:v>6000 </c:v>
                </c:pt>
                <c:pt idx="2">
                  <c:v>9000 </c:v>
                </c:pt>
                <c:pt idx="3">
                  <c:v>12000 </c:v>
                </c:pt>
                <c:pt idx="4">
                  <c:v>15000 </c:v>
                </c:pt>
                <c:pt idx="5">
                  <c:v>18000 </c:v>
                </c:pt>
                <c:pt idx="6">
                  <c:v>21000 </c:v>
                </c:pt>
                <c:pt idx="7">
                  <c:v>24000 </c:v>
                </c:pt>
                <c:pt idx="8">
                  <c:v>27000 </c:v>
                </c:pt>
                <c:pt idx="9">
                  <c:v>30000 </c:v>
                </c:pt>
                <c:pt idx="10">
                  <c:v>33000 </c:v>
                </c:pt>
                <c:pt idx="11">
                  <c:v>36000 </c:v>
                </c:pt>
                <c:pt idx="12">
                  <c:v>39000 </c:v>
                </c:pt>
                <c:pt idx="13">
                  <c:v>42000 </c:v>
                </c:pt>
                <c:pt idx="14">
                  <c:v>45000 </c:v>
                </c:pt>
                <c:pt idx="15">
                  <c:v>48000 </c:v>
                </c:pt>
                <c:pt idx="16">
                  <c:v>51000 </c:v>
                </c:pt>
                <c:pt idx="17">
                  <c:v>54000 </c:v>
                </c:pt>
                <c:pt idx="18">
                  <c:v>57000 </c:v>
                </c:pt>
                <c:pt idx="19">
                  <c:v>60000 </c:v>
                </c:pt>
                <c:pt idx="20">
                  <c:v>63000 </c:v>
                </c:pt>
                <c:pt idx="21">
                  <c:v>66000 </c:v>
                </c:pt>
                <c:pt idx="22">
                  <c:v>69000 </c:v>
                </c:pt>
                <c:pt idx="23">
                  <c:v>72000 </c:v>
                </c:pt>
                <c:pt idx="24">
                  <c:v>75000 </c:v>
                </c:pt>
                <c:pt idx="25">
                  <c:v>其他</c:v>
                </c:pt>
              </c:strCache>
            </c:strRef>
          </c:cat>
          <c:val>
            <c:numRef>
              <c:f>产品销售情况!$L$4:$L$29</c:f>
              <c:numCache>
                <c:formatCode>General</c:formatCode>
                <c:ptCount val="26"/>
                <c:pt idx="0">
                  <c:v>0</c:v>
                </c:pt>
                <c:pt idx="1">
                  <c:v>2</c:v>
                </c:pt>
                <c:pt idx="2">
                  <c:v>2</c:v>
                </c:pt>
                <c:pt idx="3">
                  <c:v>3</c:v>
                </c:pt>
                <c:pt idx="4">
                  <c:v>9</c:v>
                </c:pt>
                <c:pt idx="5">
                  <c:v>2</c:v>
                </c:pt>
                <c:pt idx="6">
                  <c:v>4</c:v>
                </c:pt>
                <c:pt idx="7">
                  <c:v>1</c:v>
                </c:pt>
                <c:pt idx="8">
                  <c:v>3</c:v>
                </c:pt>
                <c:pt idx="9">
                  <c:v>2</c:v>
                </c:pt>
                <c:pt idx="10">
                  <c:v>12</c:v>
                </c:pt>
                <c:pt idx="11">
                  <c:v>19</c:v>
                </c:pt>
                <c:pt idx="12">
                  <c:v>23</c:v>
                </c:pt>
                <c:pt idx="13">
                  <c:v>18</c:v>
                </c:pt>
                <c:pt idx="14">
                  <c:v>17</c:v>
                </c:pt>
                <c:pt idx="15">
                  <c:v>8</c:v>
                </c:pt>
                <c:pt idx="16">
                  <c:v>8</c:v>
                </c:pt>
                <c:pt idx="17">
                  <c:v>5</c:v>
                </c:pt>
                <c:pt idx="18">
                  <c:v>7</c:v>
                </c:pt>
                <c:pt idx="19">
                  <c:v>0</c:v>
                </c:pt>
                <c:pt idx="20">
                  <c:v>3</c:v>
                </c:pt>
                <c:pt idx="21">
                  <c:v>2</c:v>
                </c:pt>
                <c:pt idx="22">
                  <c:v>2</c:v>
                </c:pt>
                <c:pt idx="23">
                  <c:v>1</c:v>
                </c:pt>
                <c:pt idx="24">
                  <c:v>0</c:v>
                </c:pt>
                <c:pt idx="25">
                  <c:v>0</c:v>
                </c:pt>
              </c:numCache>
            </c:numRef>
          </c:val>
          <c:extLst>
            <c:ext xmlns:c16="http://schemas.microsoft.com/office/drawing/2014/chart" uri="{C3380CC4-5D6E-409C-BE32-E72D297353CC}">
              <c16:uniqueId val="{00000000-19C3-4452-92D1-D17790C2DCEF}"/>
            </c:ext>
          </c:extLst>
        </c:ser>
        <c:dLbls>
          <c:showLegendKey val="0"/>
          <c:showVal val="0"/>
          <c:showCatName val="0"/>
          <c:showSerName val="0"/>
          <c:showPercent val="0"/>
          <c:showBubbleSize val="0"/>
        </c:dLbls>
        <c:gapWidth val="30"/>
        <c:axId val="823296448"/>
        <c:axId val="823298080"/>
      </c:barChart>
      <c:lineChart>
        <c:grouping val="standard"/>
        <c:varyColors val="0"/>
        <c:ser>
          <c:idx val="1"/>
          <c:order val="1"/>
          <c:tx>
            <c:v>累积 %</c:v>
          </c:tx>
          <c:spPr>
            <a:ln w="12700">
              <a:solidFill>
                <a:srgbClr val="FF00FF"/>
              </a:solidFill>
              <a:prstDash val="solid"/>
            </a:ln>
          </c:spPr>
          <c:marker>
            <c:symbol val="square"/>
            <c:size val="5"/>
            <c:spPr>
              <a:solidFill>
                <a:srgbClr val="FF00FF"/>
              </a:solidFill>
              <a:ln>
                <a:solidFill>
                  <a:srgbClr val="FF00FF"/>
                </a:solidFill>
                <a:prstDash val="solid"/>
              </a:ln>
            </c:spPr>
          </c:marker>
          <c:cat>
            <c:strRef>
              <c:f>产品销售情况!$K$4:$K$29</c:f>
              <c:strCache>
                <c:ptCount val="26"/>
                <c:pt idx="0">
                  <c:v>3000 </c:v>
                </c:pt>
                <c:pt idx="1">
                  <c:v>6000 </c:v>
                </c:pt>
                <c:pt idx="2">
                  <c:v>9000 </c:v>
                </c:pt>
                <c:pt idx="3">
                  <c:v>12000 </c:v>
                </c:pt>
                <c:pt idx="4">
                  <c:v>15000 </c:v>
                </c:pt>
                <c:pt idx="5">
                  <c:v>18000 </c:v>
                </c:pt>
                <c:pt idx="6">
                  <c:v>21000 </c:v>
                </c:pt>
                <c:pt idx="7">
                  <c:v>24000 </c:v>
                </c:pt>
                <c:pt idx="8">
                  <c:v>27000 </c:v>
                </c:pt>
                <c:pt idx="9">
                  <c:v>30000 </c:v>
                </c:pt>
                <c:pt idx="10">
                  <c:v>33000 </c:v>
                </c:pt>
                <c:pt idx="11">
                  <c:v>36000 </c:v>
                </c:pt>
                <c:pt idx="12">
                  <c:v>39000 </c:v>
                </c:pt>
                <c:pt idx="13">
                  <c:v>42000 </c:v>
                </c:pt>
                <c:pt idx="14">
                  <c:v>45000 </c:v>
                </c:pt>
                <c:pt idx="15">
                  <c:v>48000 </c:v>
                </c:pt>
                <c:pt idx="16">
                  <c:v>51000 </c:v>
                </c:pt>
                <c:pt idx="17">
                  <c:v>54000 </c:v>
                </c:pt>
                <c:pt idx="18">
                  <c:v>57000 </c:v>
                </c:pt>
                <c:pt idx="19">
                  <c:v>60000 </c:v>
                </c:pt>
                <c:pt idx="20">
                  <c:v>63000 </c:v>
                </c:pt>
                <c:pt idx="21">
                  <c:v>66000 </c:v>
                </c:pt>
                <c:pt idx="22">
                  <c:v>69000 </c:v>
                </c:pt>
                <c:pt idx="23">
                  <c:v>72000 </c:v>
                </c:pt>
                <c:pt idx="24">
                  <c:v>75000 </c:v>
                </c:pt>
                <c:pt idx="25">
                  <c:v>其他</c:v>
                </c:pt>
              </c:strCache>
            </c:strRef>
          </c:cat>
          <c:val>
            <c:numRef>
              <c:f>产品销售情况!$M$4:$M$29</c:f>
              <c:numCache>
                <c:formatCode>0.00%</c:formatCode>
                <c:ptCount val="26"/>
                <c:pt idx="0">
                  <c:v>0</c:v>
                </c:pt>
                <c:pt idx="1">
                  <c:v>1.3071895424836603E-2</c:v>
                </c:pt>
                <c:pt idx="2">
                  <c:v>2.6143790849673672E-2</c:v>
                </c:pt>
                <c:pt idx="3">
                  <c:v>4.5751633986929198E-2</c:v>
                </c:pt>
                <c:pt idx="4">
                  <c:v>0.10457516339869292</c:v>
                </c:pt>
                <c:pt idx="5">
                  <c:v>0.11764705882352973</c:v>
                </c:pt>
                <c:pt idx="6">
                  <c:v>0.14379084967320271</c:v>
                </c:pt>
                <c:pt idx="7">
                  <c:v>0.15032679738562091</c:v>
                </c:pt>
                <c:pt idx="8">
                  <c:v>0.16993464052287896</c:v>
                </c:pt>
                <c:pt idx="9">
                  <c:v>0.18300653594771241</c:v>
                </c:pt>
                <c:pt idx="10">
                  <c:v>0.2614379084967281</c:v>
                </c:pt>
                <c:pt idx="11">
                  <c:v>0.38562091503268847</c:v>
                </c:pt>
                <c:pt idx="12">
                  <c:v>0.53594771241831185</c:v>
                </c:pt>
                <c:pt idx="13">
                  <c:v>0.65359477124183063</c:v>
                </c:pt>
                <c:pt idx="14">
                  <c:v>0.76470588235294901</c:v>
                </c:pt>
                <c:pt idx="15">
                  <c:v>0.81699346405228768</c:v>
                </c:pt>
                <c:pt idx="16">
                  <c:v>0.86928104575163356</c:v>
                </c:pt>
                <c:pt idx="17">
                  <c:v>0.90196078431372551</c:v>
                </c:pt>
                <c:pt idx="18">
                  <c:v>0.94771241830065367</c:v>
                </c:pt>
                <c:pt idx="19">
                  <c:v>0.94771241830065367</c:v>
                </c:pt>
                <c:pt idx="20">
                  <c:v>0.9673202614379085</c:v>
                </c:pt>
                <c:pt idx="21">
                  <c:v>0.98039215686273606</c:v>
                </c:pt>
                <c:pt idx="22">
                  <c:v>0.99346405228758172</c:v>
                </c:pt>
                <c:pt idx="23">
                  <c:v>1</c:v>
                </c:pt>
                <c:pt idx="24">
                  <c:v>1</c:v>
                </c:pt>
                <c:pt idx="25">
                  <c:v>1</c:v>
                </c:pt>
              </c:numCache>
            </c:numRef>
          </c:val>
          <c:smooth val="1"/>
          <c:extLst>
            <c:ext xmlns:c16="http://schemas.microsoft.com/office/drawing/2014/chart" uri="{C3380CC4-5D6E-409C-BE32-E72D297353CC}">
              <c16:uniqueId val="{00000001-19C3-4452-92D1-D17790C2DCEF}"/>
            </c:ext>
          </c:extLst>
        </c:ser>
        <c:dLbls>
          <c:showLegendKey val="0"/>
          <c:showVal val="0"/>
          <c:showCatName val="0"/>
          <c:showSerName val="0"/>
          <c:showPercent val="0"/>
          <c:showBubbleSize val="0"/>
        </c:dLbls>
        <c:marker val="1"/>
        <c:smooth val="0"/>
        <c:axId val="823296992"/>
        <c:axId val="823305152"/>
      </c:lineChart>
      <c:catAx>
        <c:axId val="823296448"/>
        <c:scaling>
          <c:orientation val="minMax"/>
        </c:scaling>
        <c:delete val="0"/>
        <c:axPos val="b"/>
        <c:title>
          <c:tx>
            <c:rich>
              <a:bodyPr/>
              <a:lstStyle/>
              <a:p>
                <a:pPr>
                  <a:defRPr sz="1000" b="0" i="0" u="none" strike="noStrike" baseline="0">
                    <a:solidFill>
                      <a:srgbClr val="000000"/>
                    </a:solidFill>
                    <a:latin typeface="宋体"/>
                    <a:ea typeface="宋体"/>
                    <a:cs typeface="宋体"/>
                  </a:defRPr>
                </a:pPr>
                <a:r>
                  <a:rPr lang="zh-CN" altLang="en-US"/>
                  <a:t>区间</a:t>
                </a:r>
              </a:p>
            </c:rich>
          </c:tx>
          <c:layout>
            <c:manualLayout>
              <c:xMode val="edge"/>
              <c:yMode val="edge"/>
              <c:x val="0.42156943468411978"/>
              <c:y val="0.89583593702317144"/>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2700000" vert="horz"/>
          <a:lstStyle/>
          <a:p>
            <a:pPr>
              <a:defRPr sz="700" b="0" i="0" u="none" strike="noStrike" baseline="0">
                <a:solidFill>
                  <a:srgbClr val="000000"/>
                </a:solidFill>
                <a:latin typeface="Times New Roman"/>
                <a:ea typeface="Times New Roman"/>
                <a:cs typeface="Times New Roman"/>
              </a:defRPr>
            </a:pPr>
            <a:endParaRPr lang="zh-CN"/>
          </a:p>
        </c:txPr>
        <c:crossAx val="823298080"/>
        <c:crosses val="autoZero"/>
        <c:auto val="1"/>
        <c:lblAlgn val="ctr"/>
        <c:lblOffset val="100"/>
        <c:tickLblSkip val="2"/>
        <c:tickMarkSkip val="1"/>
        <c:noMultiLvlLbl val="0"/>
      </c:catAx>
      <c:valAx>
        <c:axId val="823298080"/>
        <c:scaling>
          <c:orientation val="minMax"/>
        </c:scaling>
        <c:delete val="0"/>
        <c:axPos val="l"/>
        <c:title>
          <c:tx>
            <c:rich>
              <a:bodyPr/>
              <a:lstStyle/>
              <a:p>
                <a:pPr>
                  <a:defRPr sz="1000" b="0" i="0" u="none" strike="noStrike" baseline="0">
                    <a:solidFill>
                      <a:srgbClr val="000000"/>
                    </a:solidFill>
                    <a:latin typeface="宋体"/>
                    <a:ea typeface="宋体"/>
                    <a:cs typeface="宋体"/>
                  </a:defRPr>
                </a:pPr>
                <a:r>
                  <a:rPr lang="zh-CN" altLang="en-US"/>
                  <a:t>频率</a:t>
                </a:r>
              </a:p>
            </c:rich>
          </c:tx>
          <c:layout>
            <c:manualLayout>
              <c:xMode val="edge"/>
              <c:yMode val="edge"/>
              <c:x val="1.9607880682982751E-2"/>
              <c:y val="0.42262027593784718"/>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宋体"/>
                <a:ea typeface="宋体"/>
                <a:cs typeface="宋体"/>
              </a:defRPr>
            </a:pPr>
            <a:endParaRPr lang="zh-CN"/>
          </a:p>
        </c:txPr>
        <c:crossAx val="823296448"/>
        <c:crosses val="autoZero"/>
        <c:crossBetween val="between"/>
      </c:valAx>
      <c:catAx>
        <c:axId val="823296992"/>
        <c:scaling>
          <c:orientation val="minMax"/>
        </c:scaling>
        <c:delete val="1"/>
        <c:axPos val="b"/>
        <c:numFmt formatCode="General" sourceLinked="1"/>
        <c:majorTickMark val="out"/>
        <c:minorTickMark val="none"/>
        <c:tickLblPos val="none"/>
        <c:crossAx val="823305152"/>
        <c:crosses val="autoZero"/>
        <c:auto val="1"/>
        <c:lblAlgn val="ctr"/>
        <c:lblOffset val="100"/>
        <c:noMultiLvlLbl val="0"/>
      </c:catAx>
      <c:valAx>
        <c:axId val="823305152"/>
        <c:scaling>
          <c:orientation val="minMax"/>
        </c:scaling>
        <c:delete val="0"/>
        <c:axPos val="r"/>
        <c:numFmt formatCode="0.00%" sourceLinked="1"/>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宋体"/>
                <a:ea typeface="宋体"/>
                <a:cs typeface="宋体"/>
              </a:defRPr>
            </a:pPr>
            <a:endParaRPr lang="zh-CN"/>
          </a:p>
        </c:txPr>
        <c:crossAx val="823296992"/>
        <c:crosses val="max"/>
        <c:crossBetween val="between"/>
      </c:valAx>
      <c:spPr>
        <a:solidFill>
          <a:srgbClr val="FFFFFF"/>
        </a:solidFill>
        <a:ln w="12700">
          <a:solidFill>
            <a:srgbClr val="808080"/>
          </a:solidFill>
          <a:prstDash val="solid"/>
        </a:ln>
      </c:spPr>
    </c:plotArea>
    <c:legend>
      <c:legendPos val="r"/>
      <c:layout>
        <c:manualLayout>
          <c:xMode val="edge"/>
          <c:yMode val="edge"/>
          <c:x val="0.7665539230572882"/>
          <c:y val="0.80161307363088352"/>
          <c:w val="0.19025351863331316"/>
          <c:h val="0.1101193676739424"/>
        </c:manualLayout>
      </c:layout>
      <c:overlay val="0"/>
      <c:spPr>
        <a:solidFill>
          <a:srgbClr val="FFFFFF"/>
        </a:solidFill>
        <a:ln w="3175">
          <a:solidFill>
            <a:srgbClr val="000000"/>
          </a:solidFill>
          <a:prstDash val="solid"/>
        </a:ln>
      </c:spPr>
      <c:txPr>
        <a:bodyPr/>
        <a:lstStyle/>
        <a:p>
          <a:pPr>
            <a:defRPr sz="920" b="0" i="0" u="none" strike="noStrike" baseline="0">
              <a:solidFill>
                <a:srgbClr val="000000"/>
              </a:solidFill>
              <a:latin typeface="宋体"/>
              <a:ea typeface="宋体"/>
              <a:cs typeface="宋体"/>
            </a:defRPr>
          </a:pPr>
          <a:endParaRPr lang="zh-CN"/>
        </a:p>
      </c:txPr>
    </c:legend>
    <c:plotVisOnly val="1"/>
    <c:dispBlanksAs val="gap"/>
    <c:showDLblsOverMax val="0"/>
  </c:chart>
  <c:spPr>
    <a:solidFill>
      <a:srgbClr val="FFFFCC"/>
    </a:solidFill>
    <a:ln w="3175">
      <a:solidFill>
        <a:srgbClr val="000000"/>
      </a:solidFill>
      <a:prstDash val="solid"/>
    </a:ln>
    <a:effectLst>
      <a:outerShdw dist="35921" dir="2700000" algn="br">
        <a:srgbClr val="000000"/>
      </a:outerShdw>
    </a:effectLst>
  </c:spPr>
  <c:txPr>
    <a:bodyPr/>
    <a:lstStyle/>
    <a:p>
      <a:pPr>
        <a:defRPr sz="1000" b="0" i="0" u="none" strike="noStrike" baseline="0">
          <a:solidFill>
            <a:srgbClr val="000000"/>
          </a:solidFill>
          <a:latin typeface="宋体"/>
          <a:ea typeface="宋体"/>
          <a:cs typeface="宋体"/>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39"/>
    </mc:Choice>
    <mc:Fallback>
      <c:style val="39"/>
    </mc:Fallback>
  </mc:AlternateContent>
  <c:clrMapOvr bg1="lt1" tx1="dk1" bg2="lt2" tx2="dk2" accent1="accent1" accent2="accent2" accent3="accent3" accent4="accent4" accent5="accent5" accent6="accent6" hlink="hlink" folHlink="folHlink"/>
  <c:chart>
    <c:title>
      <c:tx>
        <c:rich>
          <a:bodyPr/>
          <a:lstStyle/>
          <a:p>
            <a:pPr>
              <a:defRPr sz="1000" b="0">
                <a:latin typeface="黑体" pitchFamily="2" charset="-122"/>
                <a:ea typeface="黑体" pitchFamily="2" charset="-122"/>
              </a:defRPr>
            </a:pPr>
            <a:r>
              <a:rPr lang="zh-CN" altLang="en-US" sz="1000" b="0">
                <a:latin typeface="黑体" pitchFamily="2" charset="-122"/>
                <a:ea typeface="黑体" pitchFamily="2" charset="-122"/>
              </a:rPr>
              <a:t>销售额分布</a:t>
            </a:r>
            <a:r>
              <a:rPr lang="en-US" altLang="zh-CN" sz="1000" b="0">
                <a:latin typeface="黑体" pitchFamily="2" charset="-122"/>
                <a:ea typeface="黑体" pitchFamily="2" charset="-122"/>
              </a:rPr>
              <a:t>-</a:t>
            </a:r>
            <a:r>
              <a:rPr lang="zh-CN" altLang="en-US" sz="1000" b="0">
                <a:latin typeface="黑体" pitchFamily="2" charset="-122"/>
                <a:ea typeface="黑体" pitchFamily="2" charset="-122"/>
              </a:rPr>
              <a:t>直方</a:t>
            </a:r>
            <a:r>
              <a:rPr lang="zh-CN" sz="1000" b="0">
                <a:latin typeface="黑体" pitchFamily="2" charset="-122"/>
                <a:ea typeface="黑体" pitchFamily="2" charset="-122"/>
              </a:rPr>
              <a:t>图</a:t>
            </a:r>
          </a:p>
        </c:rich>
      </c:tx>
      <c:layout>
        <c:manualLayout>
          <c:xMode val="edge"/>
          <c:yMode val="edge"/>
          <c:x val="0.29660762253964795"/>
          <c:y val="3.7142199330346862E-2"/>
        </c:manualLayout>
      </c:layout>
      <c:overlay val="0"/>
    </c:title>
    <c:autoTitleDeleted val="0"/>
    <c:plotArea>
      <c:layout>
        <c:manualLayout>
          <c:layoutTarget val="inner"/>
          <c:xMode val="edge"/>
          <c:yMode val="edge"/>
          <c:x val="9.2264455740741227E-2"/>
          <c:y val="0.19145651484118842"/>
          <c:w val="0.76519261272265771"/>
          <c:h val="0.6893286229968687"/>
        </c:manualLayout>
      </c:layout>
      <c:barChart>
        <c:barDir val="col"/>
        <c:grouping val="clustered"/>
        <c:varyColors val="0"/>
        <c:ser>
          <c:idx val="0"/>
          <c:order val="0"/>
          <c:tx>
            <c:v>频率</c:v>
          </c:tx>
          <c:invertIfNegative val="0"/>
          <c:cat>
            <c:strRef>
              <c:f>直方图!$A$2:$A$24</c:f>
              <c:strCache>
                <c:ptCount val="23"/>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其他</c:v>
                </c:pt>
              </c:strCache>
            </c:strRef>
          </c:cat>
          <c:val>
            <c:numRef>
              <c:f>直方图!$B$2:$B$24</c:f>
              <c:numCache>
                <c:formatCode>General</c:formatCode>
                <c:ptCount val="23"/>
                <c:pt idx="0">
                  <c:v>16</c:v>
                </c:pt>
                <c:pt idx="1">
                  <c:v>25</c:v>
                </c:pt>
                <c:pt idx="2">
                  <c:v>11</c:v>
                </c:pt>
                <c:pt idx="3">
                  <c:v>13</c:v>
                </c:pt>
                <c:pt idx="4">
                  <c:v>5</c:v>
                </c:pt>
                <c:pt idx="5">
                  <c:v>4</c:v>
                </c:pt>
                <c:pt idx="6">
                  <c:v>0</c:v>
                </c:pt>
                <c:pt idx="7">
                  <c:v>0</c:v>
                </c:pt>
                <c:pt idx="8">
                  <c:v>0</c:v>
                </c:pt>
                <c:pt idx="9">
                  <c:v>1</c:v>
                </c:pt>
                <c:pt idx="10">
                  <c:v>1</c:v>
                </c:pt>
                <c:pt idx="11">
                  <c:v>1</c:v>
                </c:pt>
                <c:pt idx="12">
                  <c:v>0</c:v>
                </c:pt>
                <c:pt idx="13">
                  <c:v>0</c:v>
                </c:pt>
                <c:pt idx="14">
                  <c:v>0</c:v>
                </c:pt>
                <c:pt idx="15">
                  <c:v>0</c:v>
                </c:pt>
                <c:pt idx="16">
                  <c:v>0</c:v>
                </c:pt>
                <c:pt idx="17">
                  <c:v>0</c:v>
                </c:pt>
                <c:pt idx="18">
                  <c:v>0</c:v>
                </c:pt>
                <c:pt idx="19">
                  <c:v>2</c:v>
                </c:pt>
                <c:pt idx="20">
                  <c:v>0</c:v>
                </c:pt>
                <c:pt idx="21">
                  <c:v>0</c:v>
                </c:pt>
                <c:pt idx="22">
                  <c:v>0</c:v>
                </c:pt>
              </c:numCache>
            </c:numRef>
          </c:val>
          <c:extLst>
            <c:ext xmlns:c16="http://schemas.microsoft.com/office/drawing/2014/chart" uri="{C3380CC4-5D6E-409C-BE32-E72D297353CC}">
              <c16:uniqueId val="{00000000-F8D4-4B08-BA2A-829448858BFA}"/>
            </c:ext>
          </c:extLst>
        </c:ser>
        <c:dLbls>
          <c:showLegendKey val="0"/>
          <c:showVal val="0"/>
          <c:showCatName val="0"/>
          <c:showSerName val="0"/>
          <c:showPercent val="0"/>
          <c:showBubbleSize val="0"/>
        </c:dLbls>
        <c:gapWidth val="150"/>
        <c:axId val="823297536"/>
        <c:axId val="823304064"/>
      </c:barChart>
      <c:lineChart>
        <c:grouping val="standard"/>
        <c:varyColors val="0"/>
        <c:ser>
          <c:idx val="1"/>
          <c:order val="1"/>
          <c:tx>
            <c:v>累积 %</c:v>
          </c:tx>
          <c:spPr>
            <a:ln w="31750"/>
          </c:spPr>
          <c:marker>
            <c:symbol val="diamond"/>
            <c:size val="7"/>
            <c:spPr>
              <a:solidFill>
                <a:schemeClr val="bg1"/>
              </a:solidFill>
            </c:spPr>
          </c:marker>
          <c:cat>
            <c:strRef>
              <c:f>直方图!$A$2:$A$24</c:f>
              <c:strCache>
                <c:ptCount val="23"/>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其他</c:v>
                </c:pt>
              </c:strCache>
            </c:strRef>
          </c:cat>
          <c:val>
            <c:numRef>
              <c:f>直方图!$C$2:$C$24</c:f>
              <c:numCache>
                <c:formatCode>0.00%</c:formatCode>
                <c:ptCount val="23"/>
                <c:pt idx="0">
                  <c:v>0.20253164556962044</c:v>
                </c:pt>
                <c:pt idx="1">
                  <c:v>0.51898734177214223</c:v>
                </c:pt>
                <c:pt idx="2">
                  <c:v>0.65822784810126578</c:v>
                </c:pt>
                <c:pt idx="3">
                  <c:v>0.8227848101265931</c:v>
                </c:pt>
                <c:pt idx="4">
                  <c:v>0.88607594936708867</c:v>
                </c:pt>
                <c:pt idx="5">
                  <c:v>0.936708860759499</c:v>
                </c:pt>
                <c:pt idx="6">
                  <c:v>0.936708860759499</c:v>
                </c:pt>
                <c:pt idx="7">
                  <c:v>0.936708860759499</c:v>
                </c:pt>
                <c:pt idx="8">
                  <c:v>0.936708860759499</c:v>
                </c:pt>
                <c:pt idx="9">
                  <c:v>0.94936708860759489</c:v>
                </c:pt>
                <c:pt idx="10">
                  <c:v>0.96202531645570688</c:v>
                </c:pt>
                <c:pt idx="11">
                  <c:v>0.97468354430380288</c:v>
                </c:pt>
                <c:pt idx="12">
                  <c:v>0.97468354430380288</c:v>
                </c:pt>
                <c:pt idx="13">
                  <c:v>0.97468354430380288</c:v>
                </c:pt>
                <c:pt idx="14">
                  <c:v>0.97468354430380288</c:v>
                </c:pt>
                <c:pt idx="15">
                  <c:v>0.97468354430380288</c:v>
                </c:pt>
                <c:pt idx="16">
                  <c:v>0.97468354430380288</c:v>
                </c:pt>
                <c:pt idx="17">
                  <c:v>0.97468354430380288</c:v>
                </c:pt>
                <c:pt idx="18">
                  <c:v>0.97468354430380288</c:v>
                </c:pt>
                <c:pt idx="19">
                  <c:v>1</c:v>
                </c:pt>
                <c:pt idx="20">
                  <c:v>1</c:v>
                </c:pt>
                <c:pt idx="21">
                  <c:v>1</c:v>
                </c:pt>
                <c:pt idx="22">
                  <c:v>1</c:v>
                </c:pt>
              </c:numCache>
            </c:numRef>
          </c:val>
          <c:smooth val="0"/>
          <c:extLst>
            <c:ext xmlns:c16="http://schemas.microsoft.com/office/drawing/2014/chart" uri="{C3380CC4-5D6E-409C-BE32-E72D297353CC}">
              <c16:uniqueId val="{00000001-F8D4-4B08-BA2A-829448858BFA}"/>
            </c:ext>
          </c:extLst>
        </c:ser>
        <c:dLbls>
          <c:showLegendKey val="0"/>
          <c:showVal val="0"/>
          <c:showCatName val="0"/>
          <c:showSerName val="0"/>
          <c:showPercent val="0"/>
          <c:showBubbleSize val="0"/>
        </c:dLbls>
        <c:marker val="1"/>
        <c:smooth val="0"/>
        <c:axId val="823306240"/>
        <c:axId val="823298624"/>
      </c:lineChart>
      <c:catAx>
        <c:axId val="823297536"/>
        <c:scaling>
          <c:orientation val="minMax"/>
        </c:scaling>
        <c:delete val="0"/>
        <c:axPos val="b"/>
        <c:numFmt formatCode="General" sourceLinked="1"/>
        <c:majorTickMark val="out"/>
        <c:minorTickMark val="none"/>
        <c:tickLblPos val="nextTo"/>
        <c:crossAx val="823304064"/>
        <c:crosses val="autoZero"/>
        <c:auto val="1"/>
        <c:lblAlgn val="ctr"/>
        <c:lblOffset val="100"/>
        <c:noMultiLvlLbl val="0"/>
      </c:catAx>
      <c:valAx>
        <c:axId val="823304064"/>
        <c:scaling>
          <c:orientation val="minMax"/>
        </c:scaling>
        <c:delete val="0"/>
        <c:axPos val="l"/>
        <c:title>
          <c:tx>
            <c:rich>
              <a:bodyPr/>
              <a:lstStyle/>
              <a:p>
                <a:pPr>
                  <a:defRPr/>
                </a:pPr>
                <a:r>
                  <a:rPr lang="zh-CN"/>
                  <a:t>频率</a:t>
                </a:r>
              </a:p>
            </c:rich>
          </c:tx>
          <c:layout>
            <c:manualLayout>
              <c:xMode val="edge"/>
              <c:yMode val="edge"/>
              <c:x val="1.3400335008375378E-2"/>
              <c:y val="0.49297758832777988"/>
            </c:manualLayout>
          </c:layout>
          <c:overlay val="0"/>
        </c:title>
        <c:numFmt formatCode="General" sourceLinked="1"/>
        <c:majorTickMark val="out"/>
        <c:minorTickMark val="none"/>
        <c:tickLblPos val="nextTo"/>
        <c:crossAx val="823297536"/>
        <c:crosses val="autoZero"/>
        <c:crossBetween val="between"/>
      </c:valAx>
      <c:catAx>
        <c:axId val="823306240"/>
        <c:scaling>
          <c:orientation val="minMax"/>
        </c:scaling>
        <c:delete val="1"/>
        <c:axPos val="b"/>
        <c:numFmt formatCode="General" sourceLinked="1"/>
        <c:majorTickMark val="out"/>
        <c:minorTickMark val="none"/>
        <c:tickLblPos val="none"/>
        <c:crossAx val="823298624"/>
        <c:crosses val="autoZero"/>
        <c:auto val="1"/>
        <c:lblAlgn val="ctr"/>
        <c:lblOffset val="100"/>
        <c:noMultiLvlLbl val="0"/>
      </c:catAx>
      <c:valAx>
        <c:axId val="823298624"/>
        <c:scaling>
          <c:orientation val="minMax"/>
          <c:max val="1"/>
          <c:min val="0"/>
        </c:scaling>
        <c:delete val="0"/>
        <c:axPos val="r"/>
        <c:numFmt formatCode="0.00%" sourceLinked="1"/>
        <c:majorTickMark val="out"/>
        <c:minorTickMark val="none"/>
        <c:tickLblPos val="nextTo"/>
        <c:crossAx val="823306240"/>
        <c:crosses val="max"/>
        <c:crossBetween val="between"/>
      </c:valAx>
    </c:plotArea>
    <c:legend>
      <c:legendPos val="r"/>
      <c:layout>
        <c:manualLayout>
          <c:xMode val="edge"/>
          <c:yMode val="edge"/>
          <c:x val="0.81915861019885805"/>
          <c:y val="2.3087114110736159E-2"/>
          <c:w val="0.16175136399407364"/>
          <c:h val="0.12606634696978666"/>
        </c:manualLayout>
      </c:layout>
      <c:overlay val="0"/>
    </c:legend>
    <c:plotVisOnly val="1"/>
    <c:dispBlanksAs val="gap"/>
    <c:showDLblsOverMax val="0"/>
  </c:chart>
  <c:spPr>
    <a:solidFill>
      <a:srgbClr val="FFFFCC"/>
    </a:solidFill>
    <a:ln>
      <a:solidFill>
        <a:srgbClr val="4BACC6">
          <a:tint val="77000"/>
          <a:shade val="95000"/>
          <a:satMod val="105000"/>
        </a:srgbClr>
      </a:solid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a:lstStyle/>
          <a:p>
            <a:pPr>
              <a:defRPr/>
            </a:pPr>
            <a:r>
              <a:rPr lang="zh-CN"/>
              <a:t>主营业务收入、主营业务利润与净资产收益率</a:t>
            </a:r>
          </a:p>
        </c:rich>
      </c:tx>
      <c:layout>
        <c:manualLayout>
          <c:xMode val="edge"/>
          <c:yMode val="edge"/>
          <c:x val="0.26826923076923076"/>
          <c:y val="4.0983606557377074E-2"/>
        </c:manualLayout>
      </c:layout>
      <c:overlay val="0"/>
    </c:title>
    <c:autoTitleDeleted val="0"/>
    <c:plotArea>
      <c:layout>
        <c:manualLayout>
          <c:layoutTarget val="inner"/>
          <c:xMode val="edge"/>
          <c:yMode val="edge"/>
          <c:x val="0.21713843461874971"/>
          <c:y val="0.13278516414956326"/>
          <c:w val="0.65754307153914071"/>
          <c:h val="0.79710984897380122"/>
        </c:manualLayout>
      </c:layout>
      <c:bubbleChart>
        <c:varyColors val="0"/>
        <c:ser>
          <c:idx val="0"/>
          <c:order val="0"/>
          <c:tx>
            <c:v>主营业务收入，利润与净资产收益率</c:v>
          </c:tx>
          <c:invertIfNegative val="0"/>
          <c:xVal>
            <c:numRef>
              <c:f>fa!$C$2:$C$101</c:f>
              <c:numCache>
                <c:formatCode>"￥"#,##0.00;"￥"\-#,##0.00</c:formatCode>
                <c:ptCount val="100"/>
                <c:pt idx="0">
                  <c:v>938287622</c:v>
                </c:pt>
                <c:pt idx="1">
                  <c:v>709404619.39999998</c:v>
                </c:pt>
                <c:pt idx="2">
                  <c:v>51641296.32</c:v>
                </c:pt>
                <c:pt idx="3">
                  <c:v>292873428.10000002</c:v>
                </c:pt>
                <c:pt idx="4">
                  <c:v>325209334.60000002</c:v>
                </c:pt>
                <c:pt idx="5">
                  <c:v>80638328.040000007</c:v>
                </c:pt>
                <c:pt idx="6">
                  <c:v>274507605.39999974</c:v>
                </c:pt>
                <c:pt idx="7">
                  <c:v>248520324.09999999</c:v>
                </c:pt>
                <c:pt idx="8">
                  <c:v>2071830087</c:v>
                </c:pt>
                <c:pt idx="9">
                  <c:v>542765733.39999998</c:v>
                </c:pt>
                <c:pt idx="10">
                  <c:v>861560250.39999998</c:v>
                </c:pt>
                <c:pt idx="11">
                  <c:v>195689438.30000001</c:v>
                </c:pt>
                <c:pt idx="12">
                  <c:v>494617297.89999974</c:v>
                </c:pt>
                <c:pt idx="13">
                  <c:v>684320495.29999995</c:v>
                </c:pt>
                <c:pt idx="14">
                  <c:v>265458300.30000001</c:v>
                </c:pt>
                <c:pt idx="15">
                  <c:v>280738271.60000002</c:v>
                </c:pt>
                <c:pt idx="16">
                  <c:v>195028557.09999999</c:v>
                </c:pt>
                <c:pt idx="17">
                  <c:v>286532272</c:v>
                </c:pt>
                <c:pt idx="18">
                  <c:v>684248372.79999995</c:v>
                </c:pt>
                <c:pt idx="19">
                  <c:v>393870772</c:v>
                </c:pt>
                <c:pt idx="20">
                  <c:v>653868294.79999995</c:v>
                </c:pt>
                <c:pt idx="21">
                  <c:v>599645542.10000002</c:v>
                </c:pt>
                <c:pt idx="22">
                  <c:v>155001448.90000001</c:v>
                </c:pt>
                <c:pt idx="23">
                  <c:v>132758371.09999999</c:v>
                </c:pt>
                <c:pt idx="24">
                  <c:v>627956750.5</c:v>
                </c:pt>
                <c:pt idx="25">
                  <c:v>640914597.89999998</c:v>
                </c:pt>
                <c:pt idx="26">
                  <c:v>155852530</c:v>
                </c:pt>
                <c:pt idx="27">
                  <c:v>322702981.30000001</c:v>
                </c:pt>
                <c:pt idx="28">
                  <c:v>218272192.19999999</c:v>
                </c:pt>
                <c:pt idx="29">
                  <c:v>1596941306</c:v>
                </c:pt>
                <c:pt idx="30">
                  <c:v>199367850.5</c:v>
                </c:pt>
                <c:pt idx="31">
                  <c:v>535117598.10000002</c:v>
                </c:pt>
                <c:pt idx="32">
                  <c:v>240354905.69999999</c:v>
                </c:pt>
                <c:pt idx="33">
                  <c:v>3692870126</c:v>
                </c:pt>
                <c:pt idx="34">
                  <c:v>222902431.19999999</c:v>
                </c:pt>
                <c:pt idx="35">
                  <c:v>273457959.39999974</c:v>
                </c:pt>
                <c:pt idx="36">
                  <c:v>266834785.30000001</c:v>
                </c:pt>
                <c:pt idx="37">
                  <c:v>792574490</c:v>
                </c:pt>
                <c:pt idx="38">
                  <c:v>613777404.10000002</c:v>
                </c:pt>
                <c:pt idx="39">
                  <c:v>3247882437</c:v>
                </c:pt>
                <c:pt idx="40">
                  <c:v>115139550</c:v>
                </c:pt>
                <c:pt idx="41">
                  <c:v>596660872.79999995</c:v>
                </c:pt>
                <c:pt idx="42">
                  <c:v>337033952.60000002</c:v>
                </c:pt>
                <c:pt idx="43">
                  <c:v>425343333.10000002</c:v>
                </c:pt>
                <c:pt idx="44">
                  <c:v>904430571.5</c:v>
                </c:pt>
                <c:pt idx="45">
                  <c:v>305021457.89999974</c:v>
                </c:pt>
                <c:pt idx="46">
                  <c:v>294196924.10000002</c:v>
                </c:pt>
                <c:pt idx="47">
                  <c:v>2592939545</c:v>
                </c:pt>
                <c:pt idx="48">
                  <c:v>302131899.89999974</c:v>
                </c:pt>
                <c:pt idx="49">
                  <c:v>2896863454</c:v>
                </c:pt>
                <c:pt idx="50">
                  <c:v>528593331.39999974</c:v>
                </c:pt>
                <c:pt idx="51">
                  <c:v>258197785.59999999</c:v>
                </c:pt>
                <c:pt idx="52">
                  <c:v>332159821.39999974</c:v>
                </c:pt>
                <c:pt idx="53">
                  <c:v>440543527.89999974</c:v>
                </c:pt>
                <c:pt idx="54">
                  <c:v>671584832.10000002</c:v>
                </c:pt>
                <c:pt idx="55">
                  <c:v>203907082.19999999</c:v>
                </c:pt>
                <c:pt idx="56">
                  <c:v>309875559.89999974</c:v>
                </c:pt>
                <c:pt idx="57">
                  <c:v>595723144.20000005</c:v>
                </c:pt>
                <c:pt idx="58">
                  <c:v>1054530058</c:v>
                </c:pt>
                <c:pt idx="59">
                  <c:v>493633349.80000001</c:v>
                </c:pt>
                <c:pt idx="60">
                  <c:v>460007248.10000002</c:v>
                </c:pt>
                <c:pt idx="61">
                  <c:v>323117653.60000002</c:v>
                </c:pt>
                <c:pt idx="62">
                  <c:v>313599930.80000001</c:v>
                </c:pt>
                <c:pt idx="63">
                  <c:v>2995793128</c:v>
                </c:pt>
                <c:pt idx="64">
                  <c:v>277902609.60000002</c:v>
                </c:pt>
                <c:pt idx="65">
                  <c:v>826208087.29999995</c:v>
                </c:pt>
                <c:pt idx="66">
                  <c:v>118147116</c:v>
                </c:pt>
                <c:pt idx="67">
                  <c:v>640566916</c:v>
                </c:pt>
                <c:pt idx="68">
                  <c:v>83188506.840000004</c:v>
                </c:pt>
                <c:pt idx="69">
                  <c:v>910746959.10000002</c:v>
                </c:pt>
                <c:pt idx="70">
                  <c:v>1531125205</c:v>
                </c:pt>
                <c:pt idx="71">
                  <c:v>594113141</c:v>
                </c:pt>
                <c:pt idx="72">
                  <c:v>226115352</c:v>
                </c:pt>
                <c:pt idx="73">
                  <c:v>316591411.69999999</c:v>
                </c:pt>
                <c:pt idx="74">
                  <c:v>445672499</c:v>
                </c:pt>
                <c:pt idx="75">
                  <c:v>801183163.5</c:v>
                </c:pt>
                <c:pt idx="76">
                  <c:v>160133081.59999999</c:v>
                </c:pt>
                <c:pt idx="77">
                  <c:v>315547247.69999999</c:v>
                </c:pt>
                <c:pt idx="78">
                  <c:v>237181746.5</c:v>
                </c:pt>
                <c:pt idx="79">
                  <c:v>433472307.89999974</c:v>
                </c:pt>
                <c:pt idx="80">
                  <c:v>507818589.5</c:v>
                </c:pt>
                <c:pt idx="81">
                  <c:v>144426652.5</c:v>
                </c:pt>
                <c:pt idx="82">
                  <c:v>204506102.30000001</c:v>
                </c:pt>
                <c:pt idx="83">
                  <c:v>300386408.39999974</c:v>
                </c:pt>
                <c:pt idx="84">
                  <c:v>251851884.80000001</c:v>
                </c:pt>
                <c:pt idx="85">
                  <c:v>781560955.60000002</c:v>
                </c:pt>
                <c:pt idx="86">
                  <c:v>203123425.30000001</c:v>
                </c:pt>
                <c:pt idx="87">
                  <c:v>374736830.30000001</c:v>
                </c:pt>
                <c:pt idx="88">
                  <c:v>615872506.10000002</c:v>
                </c:pt>
                <c:pt idx="89">
                  <c:v>352341415.30000001</c:v>
                </c:pt>
                <c:pt idx="90">
                  <c:v>990122658.20000005</c:v>
                </c:pt>
                <c:pt idx="91" formatCode="General">
                  <c:v>348834007.19999999</c:v>
                </c:pt>
                <c:pt idx="92">
                  <c:v>1113408044</c:v>
                </c:pt>
                <c:pt idx="93">
                  <c:v>111376646.8</c:v>
                </c:pt>
                <c:pt idx="94">
                  <c:v>600031975.10000002</c:v>
                </c:pt>
                <c:pt idx="95">
                  <c:v>636143748.39999998</c:v>
                </c:pt>
                <c:pt idx="96">
                  <c:v>800317422.79999995</c:v>
                </c:pt>
                <c:pt idx="97">
                  <c:v>184074006.30000001</c:v>
                </c:pt>
                <c:pt idx="98" formatCode="General">
                  <c:v>1138597790</c:v>
                </c:pt>
                <c:pt idx="99">
                  <c:v>370292656.30000001</c:v>
                </c:pt>
              </c:numCache>
            </c:numRef>
          </c:xVal>
          <c:yVal>
            <c:numRef>
              <c:f>fa!$D$2:$D$101</c:f>
              <c:numCache>
                <c:formatCode>"￥"#,##0.00;"￥"\-#,##0.00</c:formatCode>
                <c:ptCount val="100"/>
                <c:pt idx="0">
                  <c:v>356160973</c:v>
                </c:pt>
                <c:pt idx="1">
                  <c:v>-6622320.8199999994</c:v>
                </c:pt>
                <c:pt idx="2">
                  <c:v>18960910.850000001</c:v>
                </c:pt>
                <c:pt idx="3">
                  <c:v>56644712.720000073</c:v>
                </c:pt>
                <c:pt idx="4">
                  <c:v>77179131.679999948</c:v>
                </c:pt>
                <c:pt idx="5">
                  <c:v>8983359.8100000005</c:v>
                </c:pt>
                <c:pt idx="6">
                  <c:v>106835518.8</c:v>
                </c:pt>
                <c:pt idx="7">
                  <c:v>65603451.890000001</c:v>
                </c:pt>
                <c:pt idx="8">
                  <c:v>438433177</c:v>
                </c:pt>
                <c:pt idx="9">
                  <c:v>159070338.80000001</c:v>
                </c:pt>
                <c:pt idx="10">
                  <c:v>68384546.540000007</c:v>
                </c:pt>
                <c:pt idx="11">
                  <c:v>48883494.420000002</c:v>
                </c:pt>
                <c:pt idx="12">
                  <c:v>106544488</c:v>
                </c:pt>
                <c:pt idx="13">
                  <c:v>189383012.80000001</c:v>
                </c:pt>
                <c:pt idx="14">
                  <c:v>93008158.060000002</c:v>
                </c:pt>
                <c:pt idx="15">
                  <c:v>26110793.120000001</c:v>
                </c:pt>
                <c:pt idx="16">
                  <c:v>25277364.530000001</c:v>
                </c:pt>
                <c:pt idx="17">
                  <c:v>126688146</c:v>
                </c:pt>
                <c:pt idx="18">
                  <c:v>169086839.19999999</c:v>
                </c:pt>
                <c:pt idx="19">
                  <c:v>44544978.090000011</c:v>
                </c:pt>
                <c:pt idx="20">
                  <c:v>116347893.8</c:v>
                </c:pt>
                <c:pt idx="21">
                  <c:v>138217330.59999999</c:v>
                </c:pt>
                <c:pt idx="22">
                  <c:v>88055304.169999972</c:v>
                </c:pt>
                <c:pt idx="23">
                  <c:v>25610447.640000001</c:v>
                </c:pt>
                <c:pt idx="24">
                  <c:v>202730541.30000001</c:v>
                </c:pt>
                <c:pt idx="25">
                  <c:v>122213486.7</c:v>
                </c:pt>
                <c:pt idx="26">
                  <c:v>44189403</c:v>
                </c:pt>
                <c:pt idx="27">
                  <c:v>84989845.11999999</c:v>
                </c:pt>
                <c:pt idx="28">
                  <c:v>28219403.66</c:v>
                </c:pt>
                <c:pt idx="29">
                  <c:v>208867389.90000001</c:v>
                </c:pt>
                <c:pt idx="30">
                  <c:v>56279549.140000001</c:v>
                </c:pt>
                <c:pt idx="31">
                  <c:v>126005443.7</c:v>
                </c:pt>
                <c:pt idx="32">
                  <c:v>90313508.849999994</c:v>
                </c:pt>
                <c:pt idx="33">
                  <c:v>359413638</c:v>
                </c:pt>
                <c:pt idx="34">
                  <c:v>69799318.5</c:v>
                </c:pt>
                <c:pt idx="35">
                  <c:v>94409673.480000004</c:v>
                </c:pt>
                <c:pt idx="36">
                  <c:v>87800638.669999972</c:v>
                </c:pt>
                <c:pt idx="37">
                  <c:v>519897665</c:v>
                </c:pt>
                <c:pt idx="38">
                  <c:v>139297676.5</c:v>
                </c:pt>
                <c:pt idx="39">
                  <c:v>442596179.30000001</c:v>
                </c:pt>
                <c:pt idx="40">
                  <c:v>27924880.890000001</c:v>
                </c:pt>
                <c:pt idx="41">
                  <c:v>73474183.149999991</c:v>
                </c:pt>
                <c:pt idx="42">
                  <c:v>54072272.75</c:v>
                </c:pt>
                <c:pt idx="43">
                  <c:v>89782265.560000002</c:v>
                </c:pt>
                <c:pt idx="44">
                  <c:v>188272143.19999999</c:v>
                </c:pt>
                <c:pt idx="45">
                  <c:v>100196917.7</c:v>
                </c:pt>
                <c:pt idx="46">
                  <c:v>15915357.43</c:v>
                </c:pt>
                <c:pt idx="47">
                  <c:v>427262146.80000001</c:v>
                </c:pt>
                <c:pt idx="48">
                  <c:v>68008595.400000006</c:v>
                </c:pt>
                <c:pt idx="49">
                  <c:v>490861332.30000001</c:v>
                </c:pt>
                <c:pt idx="50">
                  <c:v>73815386.510000005</c:v>
                </c:pt>
                <c:pt idx="51">
                  <c:v>55478355.93</c:v>
                </c:pt>
                <c:pt idx="52">
                  <c:v>85543854.819999993</c:v>
                </c:pt>
                <c:pt idx="53">
                  <c:v>184553027</c:v>
                </c:pt>
                <c:pt idx="54">
                  <c:v>72480802.010000005</c:v>
                </c:pt>
                <c:pt idx="55">
                  <c:v>100868206.90000002</c:v>
                </c:pt>
                <c:pt idx="56">
                  <c:v>145231845.40000001</c:v>
                </c:pt>
                <c:pt idx="57">
                  <c:v>67309173.950000003</c:v>
                </c:pt>
                <c:pt idx="58">
                  <c:v>202413615.09999999</c:v>
                </c:pt>
                <c:pt idx="59">
                  <c:v>86486802.930000007</c:v>
                </c:pt>
                <c:pt idx="60">
                  <c:v>98226742.649999991</c:v>
                </c:pt>
                <c:pt idx="61">
                  <c:v>18785716.140000001</c:v>
                </c:pt>
                <c:pt idx="62">
                  <c:v>74250392.980000004</c:v>
                </c:pt>
                <c:pt idx="63">
                  <c:v>655348808</c:v>
                </c:pt>
                <c:pt idx="64">
                  <c:v>83691525.890000001</c:v>
                </c:pt>
                <c:pt idx="65">
                  <c:v>29594097.350000001</c:v>
                </c:pt>
                <c:pt idx="66">
                  <c:v>39990405.740000002</c:v>
                </c:pt>
                <c:pt idx="67">
                  <c:v>215630313.90000001</c:v>
                </c:pt>
                <c:pt idx="68">
                  <c:v>42357721.390000001</c:v>
                </c:pt>
                <c:pt idx="69">
                  <c:v>165861913.09999999</c:v>
                </c:pt>
                <c:pt idx="70">
                  <c:v>-1992738.8800000001</c:v>
                </c:pt>
                <c:pt idx="71">
                  <c:v>110478962</c:v>
                </c:pt>
                <c:pt idx="72">
                  <c:v>62314924.720000073</c:v>
                </c:pt>
                <c:pt idx="73">
                  <c:v>86456745.069999993</c:v>
                </c:pt>
                <c:pt idx="74">
                  <c:v>362124742</c:v>
                </c:pt>
                <c:pt idx="75">
                  <c:v>135862649.80000001</c:v>
                </c:pt>
                <c:pt idx="76">
                  <c:v>40133444.43</c:v>
                </c:pt>
                <c:pt idx="77">
                  <c:v>4990415.49</c:v>
                </c:pt>
                <c:pt idx="78">
                  <c:v>75319502.200000003</c:v>
                </c:pt>
                <c:pt idx="79">
                  <c:v>138853093.19999999</c:v>
                </c:pt>
                <c:pt idx="80">
                  <c:v>91366463.649999991</c:v>
                </c:pt>
                <c:pt idx="81">
                  <c:v>66965382.220000073</c:v>
                </c:pt>
                <c:pt idx="82">
                  <c:v>56032948</c:v>
                </c:pt>
                <c:pt idx="83">
                  <c:v>72735299.679999948</c:v>
                </c:pt>
                <c:pt idx="84">
                  <c:v>72668882.510000005</c:v>
                </c:pt>
                <c:pt idx="85">
                  <c:v>105660649.09999999</c:v>
                </c:pt>
                <c:pt idx="86">
                  <c:v>41853758.380000003</c:v>
                </c:pt>
                <c:pt idx="87">
                  <c:v>97923752.669999972</c:v>
                </c:pt>
                <c:pt idx="88">
                  <c:v>241203979.09999999</c:v>
                </c:pt>
                <c:pt idx="89">
                  <c:v>114860147.5</c:v>
                </c:pt>
                <c:pt idx="90">
                  <c:v>145131734.90000001</c:v>
                </c:pt>
                <c:pt idx="91" formatCode="General">
                  <c:v>100632169.7</c:v>
                </c:pt>
                <c:pt idx="92">
                  <c:v>189976428.19999999</c:v>
                </c:pt>
                <c:pt idx="93">
                  <c:v>19336617.710000001</c:v>
                </c:pt>
                <c:pt idx="94">
                  <c:v>98672443.840000004</c:v>
                </c:pt>
                <c:pt idx="95">
                  <c:v>32928118.73</c:v>
                </c:pt>
                <c:pt idx="96">
                  <c:v>84215984.890000001</c:v>
                </c:pt>
                <c:pt idx="97">
                  <c:v>33323019.530000001</c:v>
                </c:pt>
                <c:pt idx="98" formatCode="General">
                  <c:v>350555540.39999974</c:v>
                </c:pt>
                <c:pt idx="99">
                  <c:v>33400146.979999997</c:v>
                </c:pt>
              </c:numCache>
            </c:numRef>
          </c:yVal>
          <c:bubbleSize>
            <c:numRef>
              <c:f>fa!$I$2:$I$101</c:f>
              <c:numCache>
                <c:formatCode>General</c:formatCode>
                <c:ptCount val="100"/>
                <c:pt idx="0">
                  <c:v>27.313591280000001</c:v>
                </c:pt>
                <c:pt idx="1">
                  <c:v>-17.460994829999986</c:v>
                </c:pt>
                <c:pt idx="2">
                  <c:v>0.74971785100000365</c:v>
                </c:pt>
                <c:pt idx="3">
                  <c:v>9.9239140680000002</c:v>
                </c:pt>
                <c:pt idx="4">
                  <c:v>40.203745000000012</c:v>
                </c:pt>
                <c:pt idx="5">
                  <c:v>-36.409718490000003</c:v>
                </c:pt>
                <c:pt idx="6">
                  <c:v>11.821590650000006</c:v>
                </c:pt>
                <c:pt idx="7">
                  <c:v>5.2280744289999745</c:v>
                </c:pt>
                <c:pt idx="8">
                  <c:v>35.665611460000001</c:v>
                </c:pt>
                <c:pt idx="9">
                  <c:v>4.0551785659999755</c:v>
                </c:pt>
                <c:pt idx="10">
                  <c:v>19.1059302</c:v>
                </c:pt>
                <c:pt idx="11">
                  <c:v>8.9161570380000068</c:v>
                </c:pt>
                <c:pt idx="12">
                  <c:v>-17.040774750000001</c:v>
                </c:pt>
                <c:pt idx="13">
                  <c:v>13.395387830000105</c:v>
                </c:pt>
                <c:pt idx="14">
                  <c:v>11.73689392</c:v>
                </c:pt>
                <c:pt idx="15">
                  <c:v>3.7118197209999999</c:v>
                </c:pt>
                <c:pt idx="16">
                  <c:v>3.0435687820000012</c:v>
                </c:pt>
                <c:pt idx="17">
                  <c:v>3.4261913100000001</c:v>
                </c:pt>
                <c:pt idx="18">
                  <c:v>13.893578640000001</c:v>
                </c:pt>
                <c:pt idx="19">
                  <c:v>9.6585859710000008</c:v>
                </c:pt>
                <c:pt idx="20">
                  <c:v>11.83156217</c:v>
                </c:pt>
                <c:pt idx="21">
                  <c:v>16.153831350000168</c:v>
                </c:pt>
                <c:pt idx="22">
                  <c:v>11.878441050000006</c:v>
                </c:pt>
                <c:pt idx="23">
                  <c:v>0.43089346500000336</c:v>
                </c:pt>
                <c:pt idx="24">
                  <c:v>6.2242983919999997</c:v>
                </c:pt>
                <c:pt idx="25">
                  <c:v>0.68545597700000005</c:v>
                </c:pt>
                <c:pt idx="26">
                  <c:v>1.9012328860000001</c:v>
                </c:pt>
                <c:pt idx="27">
                  <c:v>5.2275647999999855</c:v>
                </c:pt>
                <c:pt idx="28">
                  <c:v>-28.938167719999999</c:v>
                </c:pt>
                <c:pt idx="29">
                  <c:v>6.0201327099999755</c:v>
                </c:pt>
                <c:pt idx="30">
                  <c:v>8.2482963130000009</c:v>
                </c:pt>
                <c:pt idx="31">
                  <c:v>23.771328610000001</c:v>
                </c:pt>
                <c:pt idx="32">
                  <c:v>5.0291237679999945</c:v>
                </c:pt>
                <c:pt idx="33">
                  <c:v>17.086046129999989</c:v>
                </c:pt>
                <c:pt idx="34">
                  <c:v>6.1761744479999745</c:v>
                </c:pt>
                <c:pt idx="35">
                  <c:v>18.190615900000001</c:v>
                </c:pt>
                <c:pt idx="36">
                  <c:v>9.5016683729999993</c:v>
                </c:pt>
                <c:pt idx="37">
                  <c:v>8.6681277150000007</c:v>
                </c:pt>
                <c:pt idx="38">
                  <c:v>12.800464520000085</c:v>
                </c:pt>
                <c:pt idx="39">
                  <c:v>20.492000489999889</c:v>
                </c:pt>
                <c:pt idx="40">
                  <c:v>6.1488746599999438</c:v>
                </c:pt>
                <c:pt idx="41">
                  <c:v>14.362031880000076</c:v>
                </c:pt>
                <c:pt idx="42">
                  <c:v>5.6056613999999998</c:v>
                </c:pt>
                <c:pt idx="43">
                  <c:v>6.2842565940000004</c:v>
                </c:pt>
                <c:pt idx="44">
                  <c:v>-15.052182450000076</c:v>
                </c:pt>
                <c:pt idx="45">
                  <c:v>8.1518622600000015</c:v>
                </c:pt>
                <c:pt idx="46">
                  <c:v>0.69499405600000774</c:v>
                </c:pt>
                <c:pt idx="47">
                  <c:v>4.7558033850000134</c:v>
                </c:pt>
                <c:pt idx="48">
                  <c:v>0.7315317099999995</c:v>
                </c:pt>
                <c:pt idx="49">
                  <c:v>8.8686721800000008</c:v>
                </c:pt>
                <c:pt idx="50">
                  <c:v>36.979210640000012</c:v>
                </c:pt>
                <c:pt idx="51">
                  <c:v>6.2319369419999955</c:v>
                </c:pt>
                <c:pt idx="52">
                  <c:v>19.127119449999999</c:v>
                </c:pt>
                <c:pt idx="53">
                  <c:v>8.6589938760000003</c:v>
                </c:pt>
                <c:pt idx="54">
                  <c:v>5.6604154679999219</c:v>
                </c:pt>
                <c:pt idx="55">
                  <c:v>18.299763760000001</c:v>
                </c:pt>
                <c:pt idx="56">
                  <c:v>18.97156974</c:v>
                </c:pt>
                <c:pt idx="57">
                  <c:v>7.2535805549999655</c:v>
                </c:pt>
                <c:pt idx="58">
                  <c:v>8.6276938920000017</c:v>
                </c:pt>
                <c:pt idx="59">
                  <c:v>6.4494140959999999</c:v>
                </c:pt>
                <c:pt idx="60">
                  <c:v>7.0797672110000134</c:v>
                </c:pt>
                <c:pt idx="61">
                  <c:v>0.39611817000000404</c:v>
                </c:pt>
                <c:pt idx="62">
                  <c:v>9.0099742590000247</c:v>
                </c:pt>
                <c:pt idx="63">
                  <c:v>6.5919073719999846</c:v>
                </c:pt>
                <c:pt idx="64">
                  <c:v>13.19859632</c:v>
                </c:pt>
                <c:pt idx="65">
                  <c:v>1.10258774100001</c:v>
                </c:pt>
                <c:pt idx="66">
                  <c:v>0.85431860100000001</c:v>
                </c:pt>
                <c:pt idx="67">
                  <c:v>26.49089988999982</c:v>
                </c:pt>
                <c:pt idx="68">
                  <c:v>3.4892049699999999</c:v>
                </c:pt>
                <c:pt idx="69">
                  <c:v>0.42333919300000222</c:v>
                </c:pt>
                <c:pt idx="70">
                  <c:v>-34.805526920000013</c:v>
                </c:pt>
                <c:pt idx="71">
                  <c:v>7.5847261450000003</c:v>
                </c:pt>
                <c:pt idx="72">
                  <c:v>13.80835068</c:v>
                </c:pt>
                <c:pt idx="73">
                  <c:v>0.84771559900000004</c:v>
                </c:pt>
                <c:pt idx="74">
                  <c:v>12.24339601</c:v>
                </c:pt>
                <c:pt idx="75">
                  <c:v>-27.151699170000001</c:v>
                </c:pt>
                <c:pt idx="76">
                  <c:v>3.2888148460000273</c:v>
                </c:pt>
                <c:pt idx="77">
                  <c:v>0.75396633800000001</c:v>
                </c:pt>
                <c:pt idx="78">
                  <c:v>4.4523965639999945</c:v>
                </c:pt>
                <c:pt idx="79">
                  <c:v>3.678204204</c:v>
                </c:pt>
                <c:pt idx="80">
                  <c:v>2.7360798109999998</c:v>
                </c:pt>
                <c:pt idx="81">
                  <c:v>1.5011804740000001</c:v>
                </c:pt>
                <c:pt idx="82">
                  <c:v>10.173639100000004</c:v>
                </c:pt>
                <c:pt idx="83">
                  <c:v>5.0891665189999955</c:v>
                </c:pt>
                <c:pt idx="84">
                  <c:v>6.0306826969999996</c:v>
                </c:pt>
                <c:pt idx="85">
                  <c:v>2.1077181330000001</c:v>
                </c:pt>
                <c:pt idx="86">
                  <c:v>0.65905952999999995</c:v>
                </c:pt>
                <c:pt idx="87">
                  <c:v>14.67157521</c:v>
                </c:pt>
                <c:pt idx="88">
                  <c:v>8.1296905870000007</c:v>
                </c:pt>
                <c:pt idx="89">
                  <c:v>21.291855960000241</c:v>
                </c:pt>
                <c:pt idx="90">
                  <c:v>10.601287109999999</c:v>
                </c:pt>
                <c:pt idx="91">
                  <c:v>8.0013718349999987</c:v>
                </c:pt>
                <c:pt idx="92">
                  <c:v>9.1453248489999996</c:v>
                </c:pt>
                <c:pt idx="93">
                  <c:v>0.60456664399999949</c:v>
                </c:pt>
                <c:pt idx="94">
                  <c:v>13.053355160000001</c:v>
                </c:pt>
                <c:pt idx="95">
                  <c:v>-10.889754310000106</c:v>
                </c:pt>
                <c:pt idx="96">
                  <c:v>2.5812603929999995</c:v>
                </c:pt>
                <c:pt idx="97">
                  <c:v>3.9874351629999998</c:v>
                </c:pt>
                <c:pt idx="98">
                  <c:v>13.455655920000074</c:v>
                </c:pt>
                <c:pt idx="99">
                  <c:v>-29.50324582</c:v>
                </c:pt>
              </c:numCache>
            </c:numRef>
          </c:bubbleSize>
          <c:bubble3D val="1"/>
          <c:extLst>
            <c:ext xmlns:c16="http://schemas.microsoft.com/office/drawing/2014/chart" uri="{C3380CC4-5D6E-409C-BE32-E72D297353CC}">
              <c16:uniqueId val="{00000000-7704-4A70-87BB-B0007A827EFE}"/>
            </c:ext>
          </c:extLst>
        </c:ser>
        <c:dLbls>
          <c:showLegendKey val="0"/>
          <c:showVal val="0"/>
          <c:showCatName val="0"/>
          <c:showSerName val="0"/>
          <c:showPercent val="0"/>
          <c:showBubbleSize val="0"/>
        </c:dLbls>
        <c:bubbleScale val="20"/>
        <c:showNegBubbles val="1"/>
        <c:axId val="823310048"/>
        <c:axId val="823307328"/>
      </c:bubbleChart>
      <c:valAx>
        <c:axId val="823310048"/>
        <c:scaling>
          <c:orientation val="minMax"/>
          <c:min val="0"/>
        </c:scaling>
        <c:delete val="0"/>
        <c:axPos val="b"/>
        <c:majorGridlines>
          <c:spPr>
            <a:ln>
              <a:solidFill>
                <a:schemeClr val="tx2">
                  <a:lumMod val="20000"/>
                  <a:lumOff val="80000"/>
                </a:schemeClr>
              </a:solidFill>
            </a:ln>
          </c:spPr>
        </c:majorGridlines>
        <c:numFmt formatCode="&quot;￥&quot;#,##0.00;&quot;￥&quot;\-#,##0.00" sourceLinked="1"/>
        <c:majorTickMark val="out"/>
        <c:minorTickMark val="none"/>
        <c:tickLblPos val="nextTo"/>
        <c:txPr>
          <a:bodyPr rot="-660000" vert="horz"/>
          <a:lstStyle/>
          <a:p>
            <a:pPr>
              <a:defRPr/>
            </a:pPr>
            <a:endParaRPr lang="zh-CN"/>
          </a:p>
        </c:txPr>
        <c:crossAx val="823307328"/>
        <c:crossesAt val="0"/>
        <c:crossBetween val="midCat"/>
      </c:valAx>
      <c:valAx>
        <c:axId val="823307328"/>
        <c:scaling>
          <c:orientation val="minMax"/>
        </c:scaling>
        <c:delete val="0"/>
        <c:axPos val="l"/>
        <c:majorGridlines>
          <c:spPr>
            <a:ln>
              <a:solidFill>
                <a:schemeClr val="tx2">
                  <a:lumMod val="20000"/>
                  <a:lumOff val="80000"/>
                </a:schemeClr>
              </a:solidFill>
            </a:ln>
          </c:spPr>
        </c:majorGridlines>
        <c:numFmt formatCode="&quot;￥&quot;#,##0.00;&quot;￥&quot;\-#,##0.00" sourceLinked="1"/>
        <c:majorTickMark val="out"/>
        <c:minorTickMark val="none"/>
        <c:tickLblPos val="nextTo"/>
        <c:crossAx val="823310048"/>
        <c:crossesAt val="0"/>
        <c:crossBetween val="midCat"/>
      </c:valAx>
      <c:spPr>
        <a:ln>
          <a:solidFill>
            <a:schemeClr val="tx1"/>
          </a:solidFill>
        </a:ln>
      </c:spPr>
    </c:plotArea>
    <c:plotVisOnly val="1"/>
    <c:dispBlanksAs val="gap"/>
    <c:showDLblsOverMax val="0"/>
  </c:chart>
  <c:txPr>
    <a:bodyPr/>
    <a:lstStyle/>
    <a:p>
      <a:pPr>
        <a:defRPr sz="800"/>
      </a:pPr>
      <a:endParaRPr lang="zh-CN"/>
    </a:p>
  </c:txPr>
  <c:externalData r:id="rId2">
    <c:autoUpdate val="0"/>
  </c:externalData>
</c:chartSpace>
</file>

<file path=ppt/diagrams/_rels/data4.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slide" Target="../slides/slide36.xml"/><Relationship Id="rId1" Type="http://schemas.openxmlformats.org/officeDocument/2006/relationships/slide" Target="../slides/slide33.xml"/><Relationship Id="rId4"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3BBBE-85AC-4D75-A6D5-81BAD76C6412}" type="doc">
      <dgm:prSet loTypeId="urn:microsoft.com/office/officeart/2005/8/layout/hChevron3" loCatId="process" qsTypeId="urn:microsoft.com/office/officeart/2005/8/quickstyle/simple1" qsCatId="simple" csTypeId="urn:microsoft.com/office/officeart/2005/8/colors/accent1_2" csCatId="accent1" phldr="1"/>
      <dgm:spPr/>
    </dgm:pt>
    <dgm:pt modelId="{A22CA8ED-45C0-44FE-B9DC-4806E956E5E2}">
      <dgm:prSet phldrT="[文本]"/>
      <dgm:spPr>
        <a:solidFill>
          <a:schemeClr val="accent5">
            <a:lumMod val="50000"/>
          </a:schemeClr>
        </a:solidFill>
      </dgm:spPr>
      <dgm:t>
        <a:bodyPr/>
        <a:lstStyle/>
        <a:p>
          <a:r>
            <a:rPr lang="zh-CN" altLang="en-US" b="1" dirty="0" smtClean="0">
              <a:solidFill>
                <a:schemeClr val="tx1"/>
              </a:solidFill>
              <a:latin typeface="微软雅黑" pitchFamily="34" charset="-122"/>
              <a:ea typeface="微软雅黑" pitchFamily="34" charset="-122"/>
            </a:rPr>
            <a:t>提炼信息</a:t>
          </a:r>
          <a:endParaRPr lang="zh-CN" altLang="en-US" b="1" dirty="0">
            <a:solidFill>
              <a:schemeClr val="tx1"/>
            </a:solidFill>
            <a:latin typeface="微软雅黑" pitchFamily="34" charset="-122"/>
            <a:ea typeface="微软雅黑" pitchFamily="34" charset="-122"/>
          </a:endParaRPr>
        </a:p>
      </dgm:t>
    </dgm:pt>
    <dgm:pt modelId="{55F7E1A0-B669-408B-92E8-0A56173235FA}" type="parTrans" cxnId="{C6CEE605-AE53-477B-B6BE-F913F81EA048}">
      <dgm:prSet/>
      <dgm:spPr/>
      <dgm:t>
        <a:bodyPr/>
        <a:lstStyle/>
        <a:p>
          <a:endParaRPr lang="zh-CN" altLang="en-US"/>
        </a:p>
      </dgm:t>
    </dgm:pt>
    <dgm:pt modelId="{D1AAFCC8-8130-4636-9DCA-F0E587E705AF}" type="sibTrans" cxnId="{C6CEE605-AE53-477B-B6BE-F913F81EA048}">
      <dgm:prSet/>
      <dgm:spPr/>
      <dgm:t>
        <a:bodyPr/>
        <a:lstStyle/>
        <a:p>
          <a:endParaRPr lang="zh-CN" altLang="en-US"/>
        </a:p>
      </dgm:t>
    </dgm:pt>
    <dgm:pt modelId="{A525E164-5DDB-4402-8CC6-60DA615FF01F}">
      <dgm:prSet phldrT="[文本]"/>
      <dgm:spPr>
        <a:solidFill>
          <a:schemeClr val="accent5">
            <a:lumMod val="50000"/>
          </a:schemeClr>
        </a:solidFill>
      </dgm:spPr>
      <dgm:t>
        <a:bodyPr/>
        <a:lstStyle/>
        <a:p>
          <a:r>
            <a:rPr lang="zh-CN" altLang="en-US" b="1" dirty="0" smtClean="0">
              <a:solidFill>
                <a:schemeClr val="tx1"/>
              </a:solidFill>
              <a:latin typeface="微软雅黑" pitchFamily="34" charset="-122"/>
              <a:ea typeface="微软雅黑" pitchFamily="34" charset="-122"/>
            </a:rPr>
            <a:t>选择图表</a:t>
          </a:r>
          <a:endParaRPr lang="zh-CN" altLang="en-US" b="1" dirty="0">
            <a:solidFill>
              <a:schemeClr val="tx1"/>
            </a:solidFill>
            <a:latin typeface="微软雅黑" pitchFamily="34" charset="-122"/>
            <a:ea typeface="微软雅黑" pitchFamily="34" charset="-122"/>
          </a:endParaRPr>
        </a:p>
      </dgm:t>
    </dgm:pt>
    <dgm:pt modelId="{C74E9123-A173-41AD-8BF1-D522A1CCF98B}" type="parTrans" cxnId="{30C4E6E1-CB02-4603-B892-559A7073ECE5}">
      <dgm:prSet/>
      <dgm:spPr/>
      <dgm:t>
        <a:bodyPr/>
        <a:lstStyle/>
        <a:p>
          <a:endParaRPr lang="zh-CN" altLang="en-US"/>
        </a:p>
      </dgm:t>
    </dgm:pt>
    <dgm:pt modelId="{E4A19F38-FD9F-4E48-8E54-3CA6C0C80885}" type="sibTrans" cxnId="{30C4E6E1-CB02-4603-B892-559A7073ECE5}">
      <dgm:prSet/>
      <dgm:spPr/>
      <dgm:t>
        <a:bodyPr/>
        <a:lstStyle/>
        <a:p>
          <a:endParaRPr lang="zh-CN" altLang="en-US"/>
        </a:p>
      </dgm:t>
    </dgm:pt>
    <dgm:pt modelId="{1DD848C7-0486-4C0F-8A4C-A4FDD4F3E16A}">
      <dgm:prSet phldrT="[文本]"/>
      <dgm:spPr>
        <a:solidFill>
          <a:schemeClr val="accent5">
            <a:lumMod val="50000"/>
          </a:schemeClr>
        </a:solidFill>
      </dgm:spPr>
      <dgm:t>
        <a:bodyPr/>
        <a:lstStyle/>
        <a:p>
          <a:r>
            <a:rPr lang="zh-CN" altLang="en-US" b="1" dirty="0" smtClean="0">
              <a:solidFill>
                <a:schemeClr val="tx1"/>
              </a:solidFill>
              <a:latin typeface="微软雅黑" pitchFamily="34" charset="-122"/>
              <a:ea typeface="微软雅黑" pitchFamily="34" charset="-122"/>
            </a:rPr>
            <a:t>制作图表</a:t>
          </a:r>
          <a:endParaRPr lang="zh-CN" altLang="en-US" b="1" dirty="0">
            <a:solidFill>
              <a:schemeClr val="tx1"/>
            </a:solidFill>
            <a:latin typeface="微软雅黑" pitchFamily="34" charset="-122"/>
            <a:ea typeface="微软雅黑" pitchFamily="34" charset="-122"/>
          </a:endParaRPr>
        </a:p>
      </dgm:t>
    </dgm:pt>
    <dgm:pt modelId="{934EBA7A-21B9-4196-93D7-A92CA417D436}" type="parTrans" cxnId="{80B0D26A-C71C-4F75-B423-EB77878BCC13}">
      <dgm:prSet/>
      <dgm:spPr/>
      <dgm:t>
        <a:bodyPr/>
        <a:lstStyle/>
        <a:p>
          <a:endParaRPr lang="zh-CN" altLang="en-US"/>
        </a:p>
      </dgm:t>
    </dgm:pt>
    <dgm:pt modelId="{C128F8FA-95EC-421B-B7AE-B30FCAA7880F}" type="sibTrans" cxnId="{80B0D26A-C71C-4F75-B423-EB77878BCC13}">
      <dgm:prSet/>
      <dgm:spPr/>
      <dgm:t>
        <a:bodyPr/>
        <a:lstStyle/>
        <a:p>
          <a:endParaRPr lang="zh-CN" altLang="en-US"/>
        </a:p>
      </dgm:t>
    </dgm:pt>
    <dgm:pt modelId="{B9A27FC4-8DDC-4E67-86A4-8E8B6B252100}" type="pres">
      <dgm:prSet presAssocID="{ADA3BBBE-85AC-4D75-A6D5-81BAD76C6412}" presName="Name0" presStyleCnt="0">
        <dgm:presLayoutVars>
          <dgm:dir/>
          <dgm:resizeHandles val="exact"/>
        </dgm:presLayoutVars>
      </dgm:prSet>
      <dgm:spPr/>
    </dgm:pt>
    <dgm:pt modelId="{DE0ADBD5-1067-426D-9E2C-678DACF1A0C0}" type="pres">
      <dgm:prSet presAssocID="{A22CA8ED-45C0-44FE-B9DC-4806E956E5E2}" presName="parTxOnly" presStyleLbl="node1" presStyleIdx="0" presStyleCnt="3" custScaleX="67435" custScaleY="100000">
        <dgm:presLayoutVars>
          <dgm:bulletEnabled val="1"/>
        </dgm:presLayoutVars>
      </dgm:prSet>
      <dgm:spPr/>
      <dgm:t>
        <a:bodyPr/>
        <a:lstStyle/>
        <a:p>
          <a:endParaRPr lang="zh-CN" altLang="en-US"/>
        </a:p>
      </dgm:t>
    </dgm:pt>
    <dgm:pt modelId="{2BD152A7-D0DA-417C-BFCD-89BC2DB19B9F}" type="pres">
      <dgm:prSet presAssocID="{D1AAFCC8-8130-4636-9DCA-F0E587E705AF}" presName="parSpace" presStyleCnt="0"/>
      <dgm:spPr/>
    </dgm:pt>
    <dgm:pt modelId="{E124AE8F-1C22-41E8-9DC3-48959CC70DEC}" type="pres">
      <dgm:prSet presAssocID="{A525E164-5DDB-4402-8CC6-60DA615FF01F}" presName="parTxOnly" presStyleLbl="node1" presStyleIdx="1" presStyleCnt="3" custScaleX="87680" custScaleY="100000">
        <dgm:presLayoutVars>
          <dgm:bulletEnabled val="1"/>
        </dgm:presLayoutVars>
      </dgm:prSet>
      <dgm:spPr/>
      <dgm:t>
        <a:bodyPr/>
        <a:lstStyle/>
        <a:p>
          <a:endParaRPr lang="zh-CN" altLang="en-US"/>
        </a:p>
      </dgm:t>
    </dgm:pt>
    <dgm:pt modelId="{358AC92C-11B9-4ABC-BA92-2DD4C1C438C0}" type="pres">
      <dgm:prSet presAssocID="{E4A19F38-FD9F-4E48-8E54-3CA6C0C80885}" presName="parSpace" presStyleCnt="0"/>
      <dgm:spPr/>
    </dgm:pt>
    <dgm:pt modelId="{CE967EC3-51E2-43E4-8F07-1472CCD9B0F0}" type="pres">
      <dgm:prSet presAssocID="{1DD848C7-0486-4C0F-8A4C-A4FDD4F3E16A}" presName="parTxOnly" presStyleLbl="node1" presStyleIdx="2" presStyleCnt="3" custScaleX="82414" custScaleY="93091" custLinFactNeighborY="5644">
        <dgm:presLayoutVars>
          <dgm:bulletEnabled val="1"/>
        </dgm:presLayoutVars>
      </dgm:prSet>
      <dgm:spPr/>
      <dgm:t>
        <a:bodyPr/>
        <a:lstStyle/>
        <a:p>
          <a:endParaRPr lang="zh-CN" altLang="en-US"/>
        </a:p>
      </dgm:t>
    </dgm:pt>
  </dgm:ptLst>
  <dgm:cxnLst>
    <dgm:cxn modelId="{F836EDD4-A5A3-40DB-B71C-B2C7BCB61F1F}" type="presOf" srcId="{ADA3BBBE-85AC-4D75-A6D5-81BAD76C6412}" destId="{B9A27FC4-8DDC-4E67-86A4-8E8B6B252100}" srcOrd="0" destOrd="0" presId="urn:microsoft.com/office/officeart/2005/8/layout/hChevron3"/>
    <dgm:cxn modelId="{30C4E6E1-CB02-4603-B892-559A7073ECE5}" srcId="{ADA3BBBE-85AC-4D75-A6D5-81BAD76C6412}" destId="{A525E164-5DDB-4402-8CC6-60DA615FF01F}" srcOrd="1" destOrd="0" parTransId="{C74E9123-A173-41AD-8BF1-D522A1CCF98B}" sibTransId="{E4A19F38-FD9F-4E48-8E54-3CA6C0C80885}"/>
    <dgm:cxn modelId="{80B0D26A-C71C-4F75-B423-EB77878BCC13}" srcId="{ADA3BBBE-85AC-4D75-A6D5-81BAD76C6412}" destId="{1DD848C7-0486-4C0F-8A4C-A4FDD4F3E16A}" srcOrd="2" destOrd="0" parTransId="{934EBA7A-21B9-4196-93D7-A92CA417D436}" sibTransId="{C128F8FA-95EC-421B-B7AE-B30FCAA7880F}"/>
    <dgm:cxn modelId="{0590E049-84EF-4EF2-A670-563C6727ED5E}" type="presOf" srcId="{A22CA8ED-45C0-44FE-B9DC-4806E956E5E2}" destId="{DE0ADBD5-1067-426D-9E2C-678DACF1A0C0}" srcOrd="0" destOrd="0" presId="urn:microsoft.com/office/officeart/2005/8/layout/hChevron3"/>
    <dgm:cxn modelId="{C6CEE605-AE53-477B-B6BE-F913F81EA048}" srcId="{ADA3BBBE-85AC-4D75-A6D5-81BAD76C6412}" destId="{A22CA8ED-45C0-44FE-B9DC-4806E956E5E2}" srcOrd="0" destOrd="0" parTransId="{55F7E1A0-B669-408B-92E8-0A56173235FA}" sibTransId="{D1AAFCC8-8130-4636-9DCA-F0E587E705AF}"/>
    <dgm:cxn modelId="{99C7E81A-CE2D-4ABA-B466-DEB2DBFDCAD0}" type="presOf" srcId="{A525E164-5DDB-4402-8CC6-60DA615FF01F}" destId="{E124AE8F-1C22-41E8-9DC3-48959CC70DEC}" srcOrd="0" destOrd="0" presId="urn:microsoft.com/office/officeart/2005/8/layout/hChevron3"/>
    <dgm:cxn modelId="{EC5F8F1C-9460-4D3B-9CD7-4E4846CA6EB8}" type="presOf" srcId="{1DD848C7-0486-4C0F-8A4C-A4FDD4F3E16A}" destId="{CE967EC3-51E2-43E4-8F07-1472CCD9B0F0}" srcOrd="0" destOrd="0" presId="urn:microsoft.com/office/officeart/2005/8/layout/hChevron3"/>
    <dgm:cxn modelId="{84DAD875-0F14-4FC3-A484-6376285319F1}" type="presParOf" srcId="{B9A27FC4-8DDC-4E67-86A4-8E8B6B252100}" destId="{DE0ADBD5-1067-426D-9E2C-678DACF1A0C0}" srcOrd="0" destOrd="0" presId="urn:microsoft.com/office/officeart/2005/8/layout/hChevron3"/>
    <dgm:cxn modelId="{A6899505-223E-436B-AA19-BF1E117EC30D}" type="presParOf" srcId="{B9A27FC4-8DDC-4E67-86A4-8E8B6B252100}" destId="{2BD152A7-D0DA-417C-BFCD-89BC2DB19B9F}" srcOrd="1" destOrd="0" presId="urn:microsoft.com/office/officeart/2005/8/layout/hChevron3"/>
    <dgm:cxn modelId="{E50E10FD-FA55-48D6-91DC-6B9D55A85704}" type="presParOf" srcId="{B9A27FC4-8DDC-4E67-86A4-8E8B6B252100}" destId="{E124AE8F-1C22-41E8-9DC3-48959CC70DEC}" srcOrd="2" destOrd="0" presId="urn:microsoft.com/office/officeart/2005/8/layout/hChevron3"/>
    <dgm:cxn modelId="{033569AA-3DB1-484A-986F-50FB14BADA94}" type="presParOf" srcId="{B9A27FC4-8DDC-4E67-86A4-8E8B6B252100}" destId="{358AC92C-11B9-4ABC-BA92-2DD4C1C438C0}" srcOrd="3" destOrd="0" presId="urn:microsoft.com/office/officeart/2005/8/layout/hChevron3"/>
    <dgm:cxn modelId="{B6E5DACB-B881-43B4-B2A6-EB877DA798E6}" type="presParOf" srcId="{B9A27FC4-8DDC-4E67-86A4-8E8B6B252100}" destId="{CE967EC3-51E2-43E4-8F07-1472CCD9B0F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6B78F-6E40-48B1-8B73-D6D5FA2A85D2}" type="doc">
      <dgm:prSet loTypeId="urn:microsoft.com/office/officeart/2005/8/layout/radial5" loCatId="relationship" qsTypeId="urn:microsoft.com/office/officeart/2005/8/quickstyle/simple1" qsCatId="simple" csTypeId="urn:microsoft.com/office/officeart/2005/8/colors/accent6_4" csCatId="accent6" phldr="1"/>
      <dgm:spPr/>
      <dgm:t>
        <a:bodyPr/>
        <a:lstStyle/>
        <a:p>
          <a:endParaRPr lang="zh-CN" altLang="en-US"/>
        </a:p>
      </dgm:t>
    </dgm:pt>
    <dgm:pt modelId="{3C3E9AE2-48F5-4752-AE1A-0FE19F9EC60C}">
      <dgm:prSet phldrT="[文本]" custT="1"/>
      <dgm:spPr>
        <a:solidFill>
          <a:srgbClr val="336699"/>
        </a:solidFill>
      </dgm:spPr>
      <dgm:t>
        <a:bodyPr/>
        <a:lstStyle/>
        <a:p>
          <a:r>
            <a:rPr lang="zh-CN" altLang="en-US" sz="1800" b="1" dirty="0" smtClean="0"/>
            <a:t>你想展示什么</a:t>
          </a:r>
          <a:endParaRPr lang="zh-CN" altLang="en-US" sz="1800" b="1" dirty="0"/>
        </a:p>
      </dgm:t>
    </dgm:pt>
    <dgm:pt modelId="{CDE50178-3ED2-4731-B2C9-7F751EA22C9B}" type="parTrans" cxnId="{8E8B5E69-D040-4CF6-AAF9-2A9589703FE6}">
      <dgm:prSet/>
      <dgm:spPr/>
      <dgm:t>
        <a:bodyPr/>
        <a:lstStyle/>
        <a:p>
          <a:endParaRPr lang="zh-CN" altLang="en-US" sz="1200"/>
        </a:p>
      </dgm:t>
    </dgm:pt>
    <dgm:pt modelId="{6749C675-1DFA-4461-82C8-0C49F44B5A0C}" type="sibTrans" cxnId="{8E8B5E69-D040-4CF6-AAF9-2A9589703FE6}">
      <dgm:prSet/>
      <dgm:spPr/>
      <dgm:t>
        <a:bodyPr/>
        <a:lstStyle/>
        <a:p>
          <a:endParaRPr lang="zh-CN" altLang="en-US" sz="1200"/>
        </a:p>
      </dgm:t>
    </dgm:pt>
    <dgm:pt modelId="{C3186FA4-728E-4DBB-B0CE-3AFAB94256D0}">
      <dgm:prSet phldrT="[文本]" custT="1"/>
      <dgm:spPr>
        <a:solidFill>
          <a:srgbClr val="00B050"/>
        </a:solidFill>
      </dgm:spPr>
      <dgm:t>
        <a:bodyPr/>
        <a:lstStyle/>
        <a:p>
          <a:r>
            <a:rPr lang="zh-CN" altLang="en-US" sz="2000" b="1" dirty="0" smtClean="0"/>
            <a:t>比较</a:t>
          </a:r>
          <a:endParaRPr lang="zh-CN" altLang="en-US" sz="2000" b="1" dirty="0"/>
        </a:p>
      </dgm:t>
    </dgm:pt>
    <dgm:pt modelId="{C468DA8E-133E-4449-B360-E655B4596A8D}" type="parTrans" cxnId="{277D94E8-FDB9-4695-9213-C40C99A53562}">
      <dgm:prSet custT="1"/>
      <dgm:spPr>
        <a:solidFill>
          <a:srgbClr val="0070C0"/>
        </a:solidFill>
      </dgm:spPr>
      <dgm:t>
        <a:bodyPr/>
        <a:lstStyle/>
        <a:p>
          <a:endParaRPr lang="zh-CN" altLang="en-US" sz="1050"/>
        </a:p>
      </dgm:t>
    </dgm:pt>
    <dgm:pt modelId="{E63431BF-E554-44AA-97B5-1CAE51985F40}" type="sibTrans" cxnId="{277D94E8-FDB9-4695-9213-C40C99A53562}">
      <dgm:prSet/>
      <dgm:spPr/>
      <dgm:t>
        <a:bodyPr/>
        <a:lstStyle/>
        <a:p>
          <a:endParaRPr lang="zh-CN" altLang="en-US" sz="1200"/>
        </a:p>
      </dgm:t>
    </dgm:pt>
    <dgm:pt modelId="{3C7CEEBA-4316-4348-8697-888216D96194}">
      <dgm:prSet phldrT="[文本]" custT="1"/>
      <dgm:spPr>
        <a:solidFill>
          <a:srgbClr val="00B050"/>
        </a:solidFill>
      </dgm:spPr>
      <dgm:t>
        <a:bodyPr/>
        <a:lstStyle/>
        <a:p>
          <a:r>
            <a:rPr lang="zh-CN" altLang="en-US" sz="2000" b="1" dirty="0" smtClean="0"/>
            <a:t>分布</a:t>
          </a:r>
          <a:endParaRPr lang="zh-CN" altLang="en-US" sz="2000" b="1" dirty="0"/>
        </a:p>
      </dgm:t>
    </dgm:pt>
    <dgm:pt modelId="{4C483AD9-E6C3-417E-8E21-261E85ECCDEE}" type="parTrans" cxnId="{53EEA747-0EED-4A07-A926-BB5BA96FD400}">
      <dgm:prSet custT="1"/>
      <dgm:spPr>
        <a:solidFill>
          <a:srgbClr val="0070C0"/>
        </a:solidFill>
      </dgm:spPr>
      <dgm:t>
        <a:bodyPr/>
        <a:lstStyle/>
        <a:p>
          <a:endParaRPr lang="zh-CN" altLang="en-US" sz="1050"/>
        </a:p>
      </dgm:t>
    </dgm:pt>
    <dgm:pt modelId="{55F6BCC1-8FDC-4888-92AA-FC7EF370A92C}" type="sibTrans" cxnId="{53EEA747-0EED-4A07-A926-BB5BA96FD400}">
      <dgm:prSet/>
      <dgm:spPr/>
      <dgm:t>
        <a:bodyPr/>
        <a:lstStyle/>
        <a:p>
          <a:endParaRPr lang="zh-CN" altLang="en-US" sz="1200"/>
        </a:p>
      </dgm:t>
    </dgm:pt>
    <dgm:pt modelId="{AECDDB05-80FD-4A69-A7B6-35A522DD1B19}">
      <dgm:prSet phldrT="[文本]" custT="1"/>
      <dgm:spPr>
        <a:solidFill>
          <a:srgbClr val="00B050"/>
        </a:solidFill>
      </dgm:spPr>
      <dgm:t>
        <a:bodyPr/>
        <a:lstStyle/>
        <a:p>
          <a:r>
            <a:rPr lang="zh-CN" altLang="en-US" sz="2000" b="1" dirty="0" smtClean="0"/>
            <a:t>构成</a:t>
          </a:r>
          <a:endParaRPr lang="zh-CN" altLang="en-US" sz="2000" b="1" dirty="0"/>
        </a:p>
      </dgm:t>
    </dgm:pt>
    <dgm:pt modelId="{BB09B318-BB47-49F6-B7FB-E6212538E458}" type="parTrans" cxnId="{66A602AF-1EC7-45D5-88D5-13420010854C}">
      <dgm:prSet custT="1"/>
      <dgm:spPr>
        <a:solidFill>
          <a:srgbClr val="0070C0"/>
        </a:solidFill>
      </dgm:spPr>
      <dgm:t>
        <a:bodyPr/>
        <a:lstStyle/>
        <a:p>
          <a:endParaRPr lang="zh-CN" altLang="en-US" sz="1050"/>
        </a:p>
      </dgm:t>
    </dgm:pt>
    <dgm:pt modelId="{82159D0C-50C4-452B-BE08-03ADDC2D5405}" type="sibTrans" cxnId="{66A602AF-1EC7-45D5-88D5-13420010854C}">
      <dgm:prSet/>
      <dgm:spPr/>
      <dgm:t>
        <a:bodyPr/>
        <a:lstStyle/>
        <a:p>
          <a:endParaRPr lang="zh-CN" altLang="en-US" sz="1200"/>
        </a:p>
      </dgm:t>
    </dgm:pt>
    <dgm:pt modelId="{88B19DFB-74A4-4311-88D6-77902AC72208}">
      <dgm:prSet phldrT="[文本]" custT="1"/>
      <dgm:spPr>
        <a:solidFill>
          <a:srgbClr val="00B050"/>
        </a:solidFill>
      </dgm:spPr>
      <dgm:t>
        <a:bodyPr/>
        <a:lstStyle/>
        <a:p>
          <a:r>
            <a:rPr lang="zh-CN" altLang="en-US" sz="2000" b="1" dirty="0" smtClean="0"/>
            <a:t>联系</a:t>
          </a:r>
          <a:endParaRPr lang="zh-CN" altLang="en-US" sz="2000" b="1" dirty="0"/>
        </a:p>
      </dgm:t>
    </dgm:pt>
    <dgm:pt modelId="{1D7D30BA-F4B9-4030-A53F-D0EFE670F209}" type="parTrans" cxnId="{51931D1F-AC9C-42B2-AC95-00F2E1BEB49E}">
      <dgm:prSet custT="1"/>
      <dgm:spPr>
        <a:solidFill>
          <a:srgbClr val="0070C0"/>
        </a:solidFill>
      </dgm:spPr>
      <dgm:t>
        <a:bodyPr/>
        <a:lstStyle/>
        <a:p>
          <a:endParaRPr lang="zh-CN" altLang="en-US" sz="1050"/>
        </a:p>
      </dgm:t>
    </dgm:pt>
    <dgm:pt modelId="{5ABA381D-052A-4BDF-9051-236A873BD8E9}" type="sibTrans" cxnId="{51931D1F-AC9C-42B2-AC95-00F2E1BEB49E}">
      <dgm:prSet/>
      <dgm:spPr/>
      <dgm:t>
        <a:bodyPr/>
        <a:lstStyle/>
        <a:p>
          <a:endParaRPr lang="zh-CN" altLang="en-US" sz="1200"/>
        </a:p>
      </dgm:t>
    </dgm:pt>
    <dgm:pt modelId="{CC1562B0-70D9-4B8F-82AD-DC9C764401EF}" type="pres">
      <dgm:prSet presAssocID="{AAF6B78F-6E40-48B1-8B73-D6D5FA2A85D2}" presName="Name0" presStyleCnt="0">
        <dgm:presLayoutVars>
          <dgm:chMax val="1"/>
          <dgm:dir/>
          <dgm:animLvl val="ctr"/>
          <dgm:resizeHandles val="exact"/>
        </dgm:presLayoutVars>
      </dgm:prSet>
      <dgm:spPr/>
      <dgm:t>
        <a:bodyPr/>
        <a:lstStyle/>
        <a:p>
          <a:endParaRPr lang="zh-CN" altLang="en-US"/>
        </a:p>
      </dgm:t>
    </dgm:pt>
    <dgm:pt modelId="{4A9D4505-CF93-486D-ABBE-6F515F66FCFC}" type="pres">
      <dgm:prSet presAssocID="{3C3E9AE2-48F5-4752-AE1A-0FE19F9EC60C}" presName="centerShape" presStyleLbl="node0" presStyleIdx="0" presStyleCnt="1" custScaleX="143758" custScaleY="104781"/>
      <dgm:spPr/>
      <dgm:t>
        <a:bodyPr/>
        <a:lstStyle/>
        <a:p>
          <a:endParaRPr lang="zh-CN" altLang="en-US"/>
        </a:p>
      </dgm:t>
    </dgm:pt>
    <dgm:pt modelId="{77DD1825-D20D-4FF0-A04B-F12B72086BE9}" type="pres">
      <dgm:prSet presAssocID="{C468DA8E-133E-4449-B360-E655B4596A8D}" presName="parTrans" presStyleLbl="sibTrans2D1" presStyleIdx="0" presStyleCnt="4"/>
      <dgm:spPr/>
      <dgm:t>
        <a:bodyPr/>
        <a:lstStyle/>
        <a:p>
          <a:endParaRPr lang="zh-CN" altLang="en-US"/>
        </a:p>
      </dgm:t>
    </dgm:pt>
    <dgm:pt modelId="{075FA085-DB04-4DDD-B877-5E592F5E71F9}" type="pres">
      <dgm:prSet presAssocID="{C468DA8E-133E-4449-B360-E655B4596A8D}" presName="connectorText" presStyleLbl="sibTrans2D1" presStyleIdx="0" presStyleCnt="4"/>
      <dgm:spPr/>
      <dgm:t>
        <a:bodyPr/>
        <a:lstStyle/>
        <a:p>
          <a:endParaRPr lang="zh-CN" altLang="en-US"/>
        </a:p>
      </dgm:t>
    </dgm:pt>
    <dgm:pt modelId="{580ECAEA-811C-45AA-996C-2CFAD001C312}" type="pres">
      <dgm:prSet presAssocID="{C3186FA4-728E-4DBB-B0CE-3AFAB94256D0}" presName="node" presStyleLbl="node1" presStyleIdx="0" presStyleCnt="4">
        <dgm:presLayoutVars>
          <dgm:bulletEnabled val="1"/>
        </dgm:presLayoutVars>
      </dgm:prSet>
      <dgm:spPr/>
      <dgm:t>
        <a:bodyPr/>
        <a:lstStyle/>
        <a:p>
          <a:endParaRPr lang="zh-CN" altLang="en-US"/>
        </a:p>
      </dgm:t>
    </dgm:pt>
    <dgm:pt modelId="{9A78C276-BB2D-48FD-87BC-6B8F910E9C87}" type="pres">
      <dgm:prSet presAssocID="{4C483AD9-E6C3-417E-8E21-261E85ECCDEE}" presName="parTrans" presStyleLbl="sibTrans2D1" presStyleIdx="1" presStyleCnt="4"/>
      <dgm:spPr/>
      <dgm:t>
        <a:bodyPr/>
        <a:lstStyle/>
        <a:p>
          <a:endParaRPr lang="zh-CN" altLang="en-US"/>
        </a:p>
      </dgm:t>
    </dgm:pt>
    <dgm:pt modelId="{AFB5785D-16F3-4AE3-816B-274773C1EBEC}" type="pres">
      <dgm:prSet presAssocID="{4C483AD9-E6C3-417E-8E21-261E85ECCDEE}" presName="connectorText" presStyleLbl="sibTrans2D1" presStyleIdx="1" presStyleCnt="4"/>
      <dgm:spPr/>
      <dgm:t>
        <a:bodyPr/>
        <a:lstStyle/>
        <a:p>
          <a:endParaRPr lang="zh-CN" altLang="en-US"/>
        </a:p>
      </dgm:t>
    </dgm:pt>
    <dgm:pt modelId="{B9939F7A-60C0-4709-8F2F-99119A852916}" type="pres">
      <dgm:prSet presAssocID="{3C7CEEBA-4316-4348-8697-888216D96194}" presName="node" presStyleLbl="node1" presStyleIdx="1" presStyleCnt="4" custRadScaleRad="138450" custRadScaleInc="370">
        <dgm:presLayoutVars>
          <dgm:bulletEnabled val="1"/>
        </dgm:presLayoutVars>
      </dgm:prSet>
      <dgm:spPr/>
      <dgm:t>
        <a:bodyPr/>
        <a:lstStyle/>
        <a:p>
          <a:endParaRPr lang="zh-CN" altLang="en-US"/>
        </a:p>
      </dgm:t>
    </dgm:pt>
    <dgm:pt modelId="{CF5EC167-4DA6-4FB8-8F8B-A9F9EDAF2AF9}" type="pres">
      <dgm:prSet presAssocID="{BB09B318-BB47-49F6-B7FB-E6212538E458}" presName="parTrans" presStyleLbl="sibTrans2D1" presStyleIdx="2" presStyleCnt="4"/>
      <dgm:spPr/>
      <dgm:t>
        <a:bodyPr/>
        <a:lstStyle/>
        <a:p>
          <a:endParaRPr lang="zh-CN" altLang="en-US"/>
        </a:p>
      </dgm:t>
    </dgm:pt>
    <dgm:pt modelId="{9AAD36E6-A9D8-491F-90EE-40B23434D04B}" type="pres">
      <dgm:prSet presAssocID="{BB09B318-BB47-49F6-B7FB-E6212538E458}" presName="connectorText" presStyleLbl="sibTrans2D1" presStyleIdx="2" presStyleCnt="4"/>
      <dgm:spPr/>
      <dgm:t>
        <a:bodyPr/>
        <a:lstStyle/>
        <a:p>
          <a:endParaRPr lang="zh-CN" altLang="en-US"/>
        </a:p>
      </dgm:t>
    </dgm:pt>
    <dgm:pt modelId="{20A6EED8-6A48-4517-AB9F-B48CC079BCDB}" type="pres">
      <dgm:prSet presAssocID="{AECDDB05-80FD-4A69-A7B6-35A522DD1B19}" presName="node" presStyleLbl="node1" presStyleIdx="2" presStyleCnt="4">
        <dgm:presLayoutVars>
          <dgm:bulletEnabled val="1"/>
        </dgm:presLayoutVars>
      </dgm:prSet>
      <dgm:spPr/>
      <dgm:t>
        <a:bodyPr/>
        <a:lstStyle/>
        <a:p>
          <a:endParaRPr lang="zh-CN" altLang="en-US"/>
        </a:p>
      </dgm:t>
    </dgm:pt>
    <dgm:pt modelId="{F663E304-AFB8-4D80-BAD0-D1801444ABC0}" type="pres">
      <dgm:prSet presAssocID="{1D7D30BA-F4B9-4030-A53F-D0EFE670F209}" presName="parTrans" presStyleLbl="sibTrans2D1" presStyleIdx="3" presStyleCnt="4"/>
      <dgm:spPr/>
      <dgm:t>
        <a:bodyPr/>
        <a:lstStyle/>
        <a:p>
          <a:endParaRPr lang="zh-CN" altLang="en-US"/>
        </a:p>
      </dgm:t>
    </dgm:pt>
    <dgm:pt modelId="{5D8D134A-6D41-473C-9E96-174BCE6D920E}" type="pres">
      <dgm:prSet presAssocID="{1D7D30BA-F4B9-4030-A53F-D0EFE670F209}" presName="connectorText" presStyleLbl="sibTrans2D1" presStyleIdx="3" presStyleCnt="4"/>
      <dgm:spPr/>
      <dgm:t>
        <a:bodyPr/>
        <a:lstStyle/>
        <a:p>
          <a:endParaRPr lang="zh-CN" altLang="en-US"/>
        </a:p>
      </dgm:t>
    </dgm:pt>
    <dgm:pt modelId="{9CA143C8-B41D-4E82-BED3-093B144D3C86}" type="pres">
      <dgm:prSet presAssocID="{88B19DFB-74A4-4311-88D6-77902AC72208}" presName="node" presStyleLbl="node1" presStyleIdx="3" presStyleCnt="4" custRadScaleRad="139756" custRadScaleInc="-366">
        <dgm:presLayoutVars>
          <dgm:bulletEnabled val="1"/>
        </dgm:presLayoutVars>
      </dgm:prSet>
      <dgm:spPr/>
      <dgm:t>
        <a:bodyPr/>
        <a:lstStyle/>
        <a:p>
          <a:endParaRPr lang="zh-CN" altLang="en-US"/>
        </a:p>
      </dgm:t>
    </dgm:pt>
  </dgm:ptLst>
  <dgm:cxnLst>
    <dgm:cxn modelId="{F8DCC178-4F49-4F8E-A7E6-57A567100080}" type="presOf" srcId="{BB09B318-BB47-49F6-B7FB-E6212538E458}" destId="{9AAD36E6-A9D8-491F-90EE-40B23434D04B}" srcOrd="1" destOrd="0" presId="urn:microsoft.com/office/officeart/2005/8/layout/radial5"/>
    <dgm:cxn modelId="{2A715467-817C-40FF-82D7-7B118BA2BBEE}" type="presOf" srcId="{C468DA8E-133E-4449-B360-E655B4596A8D}" destId="{77DD1825-D20D-4FF0-A04B-F12B72086BE9}" srcOrd="0" destOrd="0" presId="urn:microsoft.com/office/officeart/2005/8/layout/radial5"/>
    <dgm:cxn modelId="{CFEEA333-113B-4432-BDA5-74F6E991EA87}" type="presOf" srcId="{4C483AD9-E6C3-417E-8E21-261E85ECCDEE}" destId="{AFB5785D-16F3-4AE3-816B-274773C1EBEC}" srcOrd="1" destOrd="0" presId="urn:microsoft.com/office/officeart/2005/8/layout/radial5"/>
    <dgm:cxn modelId="{07CAC122-F652-40C5-A56F-4A33CEA6740F}" type="presOf" srcId="{3C3E9AE2-48F5-4752-AE1A-0FE19F9EC60C}" destId="{4A9D4505-CF93-486D-ABBE-6F515F66FCFC}" srcOrd="0" destOrd="0" presId="urn:microsoft.com/office/officeart/2005/8/layout/radial5"/>
    <dgm:cxn modelId="{1F0DD39F-6BDC-45DB-9FCD-43D61E35B7F1}" type="presOf" srcId="{AECDDB05-80FD-4A69-A7B6-35A522DD1B19}" destId="{20A6EED8-6A48-4517-AB9F-B48CC079BCDB}" srcOrd="0" destOrd="0" presId="urn:microsoft.com/office/officeart/2005/8/layout/radial5"/>
    <dgm:cxn modelId="{05D76580-3B3A-44D1-9823-ABAD88C55BC1}" type="presOf" srcId="{1D7D30BA-F4B9-4030-A53F-D0EFE670F209}" destId="{F663E304-AFB8-4D80-BAD0-D1801444ABC0}" srcOrd="0" destOrd="0" presId="urn:microsoft.com/office/officeart/2005/8/layout/radial5"/>
    <dgm:cxn modelId="{66A602AF-1EC7-45D5-88D5-13420010854C}" srcId="{3C3E9AE2-48F5-4752-AE1A-0FE19F9EC60C}" destId="{AECDDB05-80FD-4A69-A7B6-35A522DD1B19}" srcOrd="2" destOrd="0" parTransId="{BB09B318-BB47-49F6-B7FB-E6212538E458}" sibTransId="{82159D0C-50C4-452B-BE08-03ADDC2D5405}"/>
    <dgm:cxn modelId="{53EEA747-0EED-4A07-A926-BB5BA96FD400}" srcId="{3C3E9AE2-48F5-4752-AE1A-0FE19F9EC60C}" destId="{3C7CEEBA-4316-4348-8697-888216D96194}" srcOrd="1" destOrd="0" parTransId="{4C483AD9-E6C3-417E-8E21-261E85ECCDEE}" sibTransId="{55F6BCC1-8FDC-4888-92AA-FC7EF370A92C}"/>
    <dgm:cxn modelId="{8E8B5E69-D040-4CF6-AAF9-2A9589703FE6}" srcId="{AAF6B78F-6E40-48B1-8B73-D6D5FA2A85D2}" destId="{3C3E9AE2-48F5-4752-AE1A-0FE19F9EC60C}" srcOrd="0" destOrd="0" parTransId="{CDE50178-3ED2-4731-B2C9-7F751EA22C9B}" sibTransId="{6749C675-1DFA-4461-82C8-0C49F44B5A0C}"/>
    <dgm:cxn modelId="{F95ECD75-E877-42CB-9EF8-368BFFBBDD56}" type="presOf" srcId="{1D7D30BA-F4B9-4030-A53F-D0EFE670F209}" destId="{5D8D134A-6D41-473C-9E96-174BCE6D920E}" srcOrd="1" destOrd="0" presId="urn:microsoft.com/office/officeart/2005/8/layout/radial5"/>
    <dgm:cxn modelId="{F00DC6B9-A51C-463B-9AFF-1C8B34C7A66C}" type="presOf" srcId="{AAF6B78F-6E40-48B1-8B73-D6D5FA2A85D2}" destId="{CC1562B0-70D9-4B8F-82AD-DC9C764401EF}" srcOrd="0" destOrd="0" presId="urn:microsoft.com/office/officeart/2005/8/layout/radial5"/>
    <dgm:cxn modelId="{8D5D1F1E-0371-48A4-A78D-CF022DABC5C0}" type="presOf" srcId="{3C7CEEBA-4316-4348-8697-888216D96194}" destId="{B9939F7A-60C0-4709-8F2F-99119A852916}" srcOrd="0" destOrd="0" presId="urn:microsoft.com/office/officeart/2005/8/layout/radial5"/>
    <dgm:cxn modelId="{1CC4BEC3-33E7-4950-B193-2D2CFF2C11D3}" type="presOf" srcId="{4C483AD9-E6C3-417E-8E21-261E85ECCDEE}" destId="{9A78C276-BB2D-48FD-87BC-6B8F910E9C87}" srcOrd="0" destOrd="0" presId="urn:microsoft.com/office/officeart/2005/8/layout/radial5"/>
    <dgm:cxn modelId="{01D64739-0593-47DE-8085-1B058C629CC4}" type="presOf" srcId="{C468DA8E-133E-4449-B360-E655B4596A8D}" destId="{075FA085-DB04-4DDD-B877-5E592F5E71F9}" srcOrd="1" destOrd="0" presId="urn:microsoft.com/office/officeart/2005/8/layout/radial5"/>
    <dgm:cxn modelId="{20FD7069-CDCE-4347-A088-AEF5B28A50FC}" type="presOf" srcId="{C3186FA4-728E-4DBB-B0CE-3AFAB94256D0}" destId="{580ECAEA-811C-45AA-996C-2CFAD001C312}" srcOrd="0" destOrd="0" presId="urn:microsoft.com/office/officeart/2005/8/layout/radial5"/>
    <dgm:cxn modelId="{277D94E8-FDB9-4695-9213-C40C99A53562}" srcId="{3C3E9AE2-48F5-4752-AE1A-0FE19F9EC60C}" destId="{C3186FA4-728E-4DBB-B0CE-3AFAB94256D0}" srcOrd="0" destOrd="0" parTransId="{C468DA8E-133E-4449-B360-E655B4596A8D}" sibTransId="{E63431BF-E554-44AA-97B5-1CAE51985F40}"/>
    <dgm:cxn modelId="{0185561F-85F4-4283-A592-84EDDD9163BF}" type="presOf" srcId="{BB09B318-BB47-49F6-B7FB-E6212538E458}" destId="{CF5EC167-4DA6-4FB8-8F8B-A9F9EDAF2AF9}" srcOrd="0" destOrd="0" presId="urn:microsoft.com/office/officeart/2005/8/layout/radial5"/>
    <dgm:cxn modelId="{0C503911-53EF-44B4-8141-B6CD5D6AD2C3}" type="presOf" srcId="{88B19DFB-74A4-4311-88D6-77902AC72208}" destId="{9CA143C8-B41D-4E82-BED3-093B144D3C86}" srcOrd="0" destOrd="0" presId="urn:microsoft.com/office/officeart/2005/8/layout/radial5"/>
    <dgm:cxn modelId="{51931D1F-AC9C-42B2-AC95-00F2E1BEB49E}" srcId="{3C3E9AE2-48F5-4752-AE1A-0FE19F9EC60C}" destId="{88B19DFB-74A4-4311-88D6-77902AC72208}" srcOrd="3" destOrd="0" parTransId="{1D7D30BA-F4B9-4030-A53F-D0EFE670F209}" sibTransId="{5ABA381D-052A-4BDF-9051-236A873BD8E9}"/>
    <dgm:cxn modelId="{75A0FA2C-DE59-4EF6-8758-0643FDE63238}" type="presParOf" srcId="{CC1562B0-70D9-4B8F-82AD-DC9C764401EF}" destId="{4A9D4505-CF93-486D-ABBE-6F515F66FCFC}" srcOrd="0" destOrd="0" presId="urn:microsoft.com/office/officeart/2005/8/layout/radial5"/>
    <dgm:cxn modelId="{16353229-861C-4C32-9D18-1341E563A3A4}" type="presParOf" srcId="{CC1562B0-70D9-4B8F-82AD-DC9C764401EF}" destId="{77DD1825-D20D-4FF0-A04B-F12B72086BE9}" srcOrd="1" destOrd="0" presId="urn:microsoft.com/office/officeart/2005/8/layout/radial5"/>
    <dgm:cxn modelId="{06546F67-FE3D-4A21-82C0-5BADDD76A53C}" type="presParOf" srcId="{77DD1825-D20D-4FF0-A04B-F12B72086BE9}" destId="{075FA085-DB04-4DDD-B877-5E592F5E71F9}" srcOrd="0" destOrd="0" presId="urn:microsoft.com/office/officeart/2005/8/layout/radial5"/>
    <dgm:cxn modelId="{604EEE20-14EA-4F98-B24A-FF70CEC38AFF}" type="presParOf" srcId="{CC1562B0-70D9-4B8F-82AD-DC9C764401EF}" destId="{580ECAEA-811C-45AA-996C-2CFAD001C312}" srcOrd="2" destOrd="0" presId="urn:microsoft.com/office/officeart/2005/8/layout/radial5"/>
    <dgm:cxn modelId="{AF1D0924-C4EB-494D-B7F7-A1E44747566E}" type="presParOf" srcId="{CC1562B0-70D9-4B8F-82AD-DC9C764401EF}" destId="{9A78C276-BB2D-48FD-87BC-6B8F910E9C87}" srcOrd="3" destOrd="0" presId="urn:microsoft.com/office/officeart/2005/8/layout/radial5"/>
    <dgm:cxn modelId="{35973E75-E28D-43E5-9DC6-4A6BA36624BA}" type="presParOf" srcId="{9A78C276-BB2D-48FD-87BC-6B8F910E9C87}" destId="{AFB5785D-16F3-4AE3-816B-274773C1EBEC}" srcOrd="0" destOrd="0" presId="urn:microsoft.com/office/officeart/2005/8/layout/radial5"/>
    <dgm:cxn modelId="{3F84103A-D692-49E9-8B4D-52EE73A39FB7}" type="presParOf" srcId="{CC1562B0-70D9-4B8F-82AD-DC9C764401EF}" destId="{B9939F7A-60C0-4709-8F2F-99119A852916}" srcOrd="4" destOrd="0" presId="urn:microsoft.com/office/officeart/2005/8/layout/radial5"/>
    <dgm:cxn modelId="{B6CEB740-0071-4DB4-95C6-D8758585BB76}" type="presParOf" srcId="{CC1562B0-70D9-4B8F-82AD-DC9C764401EF}" destId="{CF5EC167-4DA6-4FB8-8F8B-A9F9EDAF2AF9}" srcOrd="5" destOrd="0" presId="urn:microsoft.com/office/officeart/2005/8/layout/radial5"/>
    <dgm:cxn modelId="{93748182-2982-4EEB-80DF-FE58F8704A3B}" type="presParOf" srcId="{CF5EC167-4DA6-4FB8-8F8B-A9F9EDAF2AF9}" destId="{9AAD36E6-A9D8-491F-90EE-40B23434D04B}" srcOrd="0" destOrd="0" presId="urn:microsoft.com/office/officeart/2005/8/layout/radial5"/>
    <dgm:cxn modelId="{01DDEAB3-5839-4853-A683-A829B1C180FF}" type="presParOf" srcId="{CC1562B0-70D9-4B8F-82AD-DC9C764401EF}" destId="{20A6EED8-6A48-4517-AB9F-B48CC079BCDB}" srcOrd="6" destOrd="0" presId="urn:microsoft.com/office/officeart/2005/8/layout/radial5"/>
    <dgm:cxn modelId="{4630551A-5963-4127-8CC0-D1C4E91FB6A9}" type="presParOf" srcId="{CC1562B0-70D9-4B8F-82AD-DC9C764401EF}" destId="{F663E304-AFB8-4D80-BAD0-D1801444ABC0}" srcOrd="7" destOrd="0" presId="urn:microsoft.com/office/officeart/2005/8/layout/radial5"/>
    <dgm:cxn modelId="{E85DB32E-EDBD-4CA5-9A48-3C182A0DDE89}" type="presParOf" srcId="{F663E304-AFB8-4D80-BAD0-D1801444ABC0}" destId="{5D8D134A-6D41-473C-9E96-174BCE6D920E}" srcOrd="0" destOrd="0" presId="urn:microsoft.com/office/officeart/2005/8/layout/radial5"/>
    <dgm:cxn modelId="{734A4983-6A30-4E8A-A2FB-6A849270133A}" type="presParOf" srcId="{CC1562B0-70D9-4B8F-82AD-DC9C764401EF}" destId="{9CA143C8-B41D-4E82-BED3-093B144D3C86}"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94BCD8-B8EC-4EC5-8DBF-B202AA30158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23F21AB7-FDA5-48C7-9282-603E978525FD}">
      <dgm:prSet phldrT="[文本]"/>
      <dgm:spPr/>
      <dgm:t>
        <a:bodyPr/>
        <a:lstStyle/>
        <a:p>
          <a:r>
            <a:rPr lang="zh-CN" altLang="en-US" dirty="0" smtClean="0"/>
            <a:t>数据查询的统计值功能</a:t>
          </a:r>
          <a:endParaRPr lang="zh-CN" altLang="en-US" dirty="0"/>
        </a:p>
      </dgm:t>
    </dgm:pt>
    <dgm:pt modelId="{255A4A18-1CCC-4A31-BD46-76EDB471D347}" type="parTrans" cxnId="{0EA8E97B-9D05-499C-85EB-5B04C64399B0}">
      <dgm:prSet/>
      <dgm:spPr/>
      <dgm:t>
        <a:bodyPr/>
        <a:lstStyle/>
        <a:p>
          <a:endParaRPr lang="zh-CN" altLang="en-US"/>
        </a:p>
      </dgm:t>
    </dgm:pt>
    <dgm:pt modelId="{2B1918D9-50EB-44C7-987F-1AA4A9038898}" type="sibTrans" cxnId="{0EA8E97B-9D05-499C-85EB-5B04C64399B0}">
      <dgm:prSet/>
      <dgm:spPr/>
      <dgm:t>
        <a:bodyPr/>
        <a:lstStyle/>
        <a:p>
          <a:endParaRPr lang="zh-CN" altLang="en-US"/>
        </a:p>
      </dgm:t>
    </dgm:pt>
    <dgm:pt modelId="{61E09DE9-B0FF-4363-89D3-4022CD39121F}">
      <dgm:prSet/>
      <dgm:spPr/>
      <dgm:t>
        <a:bodyPr/>
        <a:lstStyle/>
        <a:p>
          <a:r>
            <a:rPr lang="zh-CN" altLang="en-US" dirty="0" smtClean="0"/>
            <a:t>数据清单功能</a:t>
          </a:r>
          <a:endParaRPr lang="zh-CN" altLang="en-US" dirty="0"/>
        </a:p>
      </dgm:t>
    </dgm:pt>
    <dgm:pt modelId="{025E1E12-2920-478B-8113-8009AD331713}" type="parTrans" cxnId="{52B33EE5-4151-4635-A683-083C0B9CCC3C}">
      <dgm:prSet/>
      <dgm:spPr/>
      <dgm:t>
        <a:bodyPr/>
        <a:lstStyle/>
        <a:p>
          <a:endParaRPr lang="zh-CN" altLang="en-US"/>
        </a:p>
      </dgm:t>
    </dgm:pt>
    <dgm:pt modelId="{FC5651B3-F3DB-4292-95D6-A9B8623AD789}" type="sibTrans" cxnId="{52B33EE5-4151-4635-A683-083C0B9CCC3C}">
      <dgm:prSet/>
      <dgm:spPr/>
      <dgm:t>
        <a:bodyPr/>
        <a:lstStyle/>
        <a:p>
          <a:endParaRPr lang="zh-CN" altLang="en-US"/>
        </a:p>
      </dgm:t>
    </dgm:pt>
    <dgm:pt modelId="{F54C4750-7897-4CBA-B8C0-962E8C66DB81}">
      <dgm:prSet/>
      <dgm:spPr/>
      <dgm:t>
        <a:bodyPr/>
        <a:lstStyle/>
        <a:p>
          <a:r>
            <a:rPr lang="zh-CN" altLang="en-US" dirty="0" smtClean="0"/>
            <a:t>数据透视表</a:t>
          </a:r>
          <a:endParaRPr lang="zh-CN" altLang="en-US" dirty="0"/>
        </a:p>
      </dgm:t>
    </dgm:pt>
    <dgm:pt modelId="{1791D6DE-5051-40FB-B825-D854291E11D0}" type="parTrans" cxnId="{E8CE759D-BF3D-4B8B-B9C1-FB14056044F1}">
      <dgm:prSet/>
      <dgm:spPr/>
      <dgm:t>
        <a:bodyPr/>
        <a:lstStyle/>
        <a:p>
          <a:endParaRPr lang="zh-CN" altLang="en-US"/>
        </a:p>
      </dgm:t>
    </dgm:pt>
    <dgm:pt modelId="{B49E6232-0DFB-439E-91EE-E5E778A776F4}" type="sibTrans" cxnId="{E8CE759D-BF3D-4B8B-B9C1-FB14056044F1}">
      <dgm:prSet/>
      <dgm:spPr/>
      <dgm:t>
        <a:bodyPr/>
        <a:lstStyle/>
        <a:p>
          <a:endParaRPr lang="zh-CN" altLang="en-US"/>
        </a:p>
      </dgm:t>
    </dgm:pt>
    <dgm:pt modelId="{3440F5C9-9243-4387-B5F3-7552D3CB02BD}">
      <dgm:prSet/>
      <dgm:spPr/>
      <dgm:t>
        <a:bodyPr/>
        <a:lstStyle/>
        <a:p>
          <a:r>
            <a:rPr lang="en-US" altLang="zh-CN" dirty="0" smtClean="0"/>
            <a:t>D</a:t>
          </a:r>
          <a:r>
            <a:rPr lang="zh-CN" altLang="en-US" dirty="0" smtClean="0"/>
            <a:t>函数与模拟运算表</a:t>
          </a:r>
          <a:endParaRPr lang="zh-CN" altLang="en-US" dirty="0"/>
        </a:p>
      </dgm:t>
    </dgm:pt>
    <dgm:pt modelId="{606012F2-CC53-4401-AC64-89F8442C38BF}" type="parTrans" cxnId="{F1C96483-5A05-4160-B35E-4B5104848BAE}">
      <dgm:prSet/>
      <dgm:spPr/>
      <dgm:t>
        <a:bodyPr/>
        <a:lstStyle/>
        <a:p>
          <a:endParaRPr lang="zh-CN" altLang="en-US"/>
        </a:p>
      </dgm:t>
    </dgm:pt>
    <dgm:pt modelId="{EF56007F-0809-4685-82D2-8838A4E29215}" type="sibTrans" cxnId="{F1C96483-5A05-4160-B35E-4B5104848BAE}">
      <dgm:prSet/>
      <dgm:spPr/>
      <dgm:t>
        <a:bodyPr/>
        <a:lstStyle/>
        <a:p>
          <a:endParaRPr lang="zh-CN" altLang="en-US"/>
        </a:p>
      </dgm:t>
    </dgm:pt>
    <dgm:pt modelId="{F1AD6EF1-3317-45F7-B18A-110D2B3076BC}">
      <dgm:prSet phldrT="[文本]"/>
      <dgm:spPr/>
      <dgm:t>
        <a:bodyPr/>
        <a:lstStyle/>
        <a:p>
          <a:endParaRPr lang="zh-CN" altLang="en-US" dirty="0"/>
        </a:p>
      </dgm:t>
    </dgm:pt>
    <dgm:pt modelId="{85E5FC7E-64DC-4DEB-B2CF-66D4CD1D39BD}" type="parTrans" cxnId="{5B59FF6B-FDE1-4970-8F39-CDA36822970B}">
      <dgm:prSet/>
      <dgm:spPr/>
      <dgm:t>
        <a:bodyPr/>
        <a:lstStyle/>
        <a:p>
          <a:endParaRPr lang="zh-CN" altLang="en-US"/>
        </a:p>
      </dgm:t>
    </dgm:pt>
    <dgm:pt modelId="{B540B1DA-2AD5-426C-85AA-0FFFE6DE6770}" type="sibTrans" cxnId="{5B59FF6B-FDE1-4970-8F39-CDA36822970B}">
      <dgm:prSet/>
      <dgm:spPr/>
      <dgm:t>
        <a:bodyPr/>
        <a:lstStyle/>
        <a:p>
          <a:endParaRPr lang="zh-CN" altLang="en-US"/>
        </a:p>
      </dgm:t>
    </dgm:pt>
    <dgm:pt modelId="{035A30F5-9BD5-4422-B57A-FA7412A458B5}" type="pres">
      <dgm:prSet presAssocID="{B694BCD8-B8EC-4EC5-8DBF-B202AA30158A}" presName="linear" presStyleCnt="0">
        <dgm:presLayoutVars>
          <dgm:dir/>
          <dgm:animLvl val="lvl"/>
          <dgm:resizeHandles val="exact"/>
        </dgm:presLayoutVars>
      </dgm:prSet>
      <dgm:spPr/>
      <dgm:t>
        <a:bodyPr/>
        <a:lstStyle/>
        <a:p>
          <a:endParaRPr lang="zh-CN" altLang="en-US"/>
        </a:p>
      </dgm:t>
    </dgm:pt>
    <dgm:pt modelId="{AC14A7A7-BEE4-4231-ACB3-238A0E0B08E3}" type="pres">
      <dgm:prSet presAssocID="{F1AD6EF1-3317-45F7-B18A-110D2B3076BC}" presName="parentLin" presStyleCnt="0"/>
      <dgm:spPr/>
    </dgm:pt>
    <dgm:pt modelId="{09E241D1-22BC-449A-86C3-5C9F60B208AC}" type="pres">
      <dgm:prSet presAssocID="{F1AD6EF1-3317-45F7-B18A-110D2B3076BC}" presName="parentLeftMargin" presStyleLbl="node1" presStyleIdx="0" presStyleCnt="1"/>
      <dgm:spPr/>
      <dgm:t>
        <a:bodyPr/>
        <a:lstStyle/>
        <a:p>
          <a:endParaRPr lang="zh-CN" altLang="en-US"/>
        </a:p>
      </dgm:t>
    </dgm:pt>
    <dgm:pt modelId="{A1E01434-6E36-4ED3-8924-BFC5D657662E}" type="pres">
      <dgm:prSet presAssocID="{F1AD6EF1-3317-45F7-B18A-110D2B3076BC}" presName="parentText" presStyleLbl="node1" presStyleIdx="0" presStyleCnt="1" custScaleX="20022" custScaleY="28301">
        <dgm:presLayoutVars>
          <dgm:chMax val="0"/>
          <dgm:bulletEnabled val="1"/>
        </dgm:presLayoutVars>
      </dgm:prSet>
      <dgm:spPr/>
      <dgm:t>
        <a:bodyPr/>
        <a:lstStyle/>
        <a:p>
          <a:endParaRPr lang="zh-CN" altLang="en-US"/>
        </a:p>
      </dgm:t>
    </dgm:pt>
    <dgm:pt modelId="{8069AC3A-FD81-4079-AB89-96DC5CD6FC20}" type="pres">
      <dgm:prSet presAssocID="{F1AD6EF1-3317-45F7-B18A-110D2B3076BC}" presName="negativeSpace" presStyleCnt="0"/>
      <dgm:spPr/>
    </dgm:pt>
    <dgm:pt modelId="{65DDBEAF-328B-4B67-98C3-85CB05154609}" type="pres">
      <dgm:prSet presAssocID="{F1AD6EF1-3317-45F7-B18A-110D2B3076BC}" presName="childText" presStyleLbl="conFgAcc1" presStyleIdx="0" presStyleCnt="1" custLinFactNeighborY="-91328">
        <dgm:presLayoutVars>
          <dgm:bulletEnabled val="1"/>
        </dgm:presLayoutVars>
      </dgm:prSet>
      <dgm:spPr/>
      <dgm:t>
        <a:bodyPr/>
        <a:lstStyle/>
        <a:p>
          <a:endParaRPr lang="zh-CN" altLang="en-US"/>
        </a:p>
      </dgm:t>
    </dgm:pt>
  </dgm:ptLst>
  <dgm:cxnLst>
    <dgm:cxn modelId="{0EA8E97B-9D05-499C-85EB-5B04C64399B0}" srcId="{F1AD6EF1-3317-45F7-B18A-110D2B3076BC}" destId="{23F21AB7-FDA5-48C7-9282-603E978525FD}" srcOrd="0" destOrd="0" parTransId="{255A4A18-1CCC-4A31-BD46-76EDB471D347}" sibTransId="{2B1918D9-50EB-44C7-987F-1AA4A9038898}"/>
    <dgm:cxn modelId="{52A6C9E0-79E8-4092-A0BA-AE612EE74DEB}" type="presOf" srcId="{23F21AB7-FDA5-48C7-9282-603E978525FD}" destId="{65DDBEAF-328B-4B67-98C3-85CB05154609}" srcOrd="0" destOrd="0" presId="urn:microsoft.com/office/officeart/2005/8/layout/list1"/>
    <dgm:cxn modelId="{29E2E8ED-1BF2-48AF-B3B2-972A5392E24A}" type="presOf" srcId="{61E09DE9-B0FF-4363-89D3-4022CD39121F}" destId="{65DDBEAF-328B-4B67-98C3-85CB05154609}" srcOrd="0" destOrd="1" presId="urn:microsoft.com/office/officeart/2005/8/layout/list1"/>
    <dgm:cxn modelId="{E8CE759D-BF3D-4B8B-B9C1-FB14056044F1}" srcId="{F1AD6EF1-3317-45F7-B18A-110D2B3076BC}" destId="{F54C4750-7897-4CBA-B8C0-962E8C66DB81}" srcOrd="2" destOrd="0" parTransId="{1791D6DE-5051-40FB-B825-D854291E11D0}" sibTransId="{B49E6232-0DFB-439E-91EE-E5E778A776F4}"/>
    <dgm:cxn modelId="{F1C96483-5A05-4160-B35E-4B5104848BAE}" srcId="{F1AD6EF1-3317-45F7-B18A-110D2B3076BC}" destId="{3440F5C9-9243-4387-B5F3-7552D3CB02BD}" srcOrd="3" destOrd="0" parTransId="{606012F2-CC53-4401-AC64-89F8442C38BF}" sibTransId="{EF56007F-0809-4685-82D2-8838A4E29215}"/>
    <dgm:cxn modelId="{38326BB0-DA51-4E26-B86C-29ADBB53AE81}" type="presOf" srcId="{F1AD6EF1-3317-45F7-B18A-110D2B3076BC}" destId="{A1E01434-6E36-4ED3-8924-BFC5D657662E}" srcOrd="1" destOrd="0" presId="urn:microsoft.com/office/officeart/2005/8/layout/list1"/>
    <dgm:cxn modelId="{6C5F55A2-8D88-45A4-84AE-3AA31473205C}" type="presOf" srcId="{F54C4750-7897-4CBA-B8C0-962E8C66DB81}" destId="{65DDBEAF-328B-4B67-98C3-85CB05154609}" srcOrd="0" destOrd="2" presId="urn:microsoft.com/office/officeart/2005/8/layout/list1"/>
    <dgm:cxn modelId="{5348D3DC-4BBB-41BE-8443-4EEE58EDB31A}" type="presOf" srcId="{B694BCD8-B8EC-4EC5-8DBF-B202AA30158A}" destId="{035A30F5-9BD5-4422-B57A-FA7412A458B5}" srcOrd="0" destOrd="0" presId="urn:microsoft.com/office/officeart/2005/8/layout/list1"/>
    <dgm:cxn modelId="{9C32501F-56BD-4C45-AF23-C3CD886AB8E5}" type="presOf" srcId="{3440F5C9-9243-4387-B5F3-7552D3CB02BD}" destId="{65DDBEAF-328B-4B67-98C3-85CB05154609}" srcOrd="0" destOrd="3" presId="urn:microsoft.com/office/officeart/2005/8/layout/list1"/>
    <dgm:cxn modelId="{52B33EE5-4151-4635-A683-083C0B9CCC3C}" srcId="{F1AD6EF1-3317-45F7-B18A-110D2B3076BC}" destId="{61E09DE9-B0FF-4363-89D3-4022CD39121F}" srcOrd="1" destOrd="0" parTransId="{025E1E12-2920-478B-8113-8009AD331713}" sibTransId="{FC5651B3-F3DB-4292-95D6-A9B8623AD789}"/>
    <dgm:cxn modelId="{BD0C9378-00AC-493E-80A1-FC1FFADCE89B}" type="presOf" srcId="{F1AD6EF1-3317-45F7-B18A-110D2B3076BC}" destId="{09E241D1-22BC-449A-86C3-5C9F60B208AC}" srcOrd="0" destOrd="0" presId="urn:microsoft.com/office/officeart/2005/8/layout/list1"/>
    <dgm:cxn modelId="{5B59FF6B-FDE1-4970-8F39-CDA36822970B}" srcId="{B694BCD8-B8EC-4EC5-8DBF-B202AA30158A}" destId="{F1AD6EF1-3317-45F7-B18A-110D2B3076BC}" srcOrd="0" destOrd="0" parTransId="{85E5FC7E-64DC-4DEB-B2CF-66D4CD1D39BD}" sibTransId="{B540B1DA-2AD5-426C-85AA-0FFFE6DE6770}"/>
    <dgm:cxn modelId="{DB977542-E530-4DC1-BCFF-13F366136461}" type="presParOf" srcId="{035A30F5-9BD5-4422-B57A-FA7412A458B5}" destId="{AC14A7A7-BEE4-4231-ACB3-238A0E0B08E3}" srcOrd="0" destOrd="0" presId="urn:microsoft.com/office/officeart/2005/8/layout/list1"/>
    <dgm:cxn modelId="{2251EB23-F015-49B4-8A14-F58AA9AE0966}" type="presParOf" srcId="{AC14A7A7-BEE4-4231-ACB3-238A0E0B08E3}" destId="{09E241D1-22BC-449A-86C3-5C9F60B208AC}" srcOrd="0" destOrd="0" presId="urn:microsoft.com/office/officeart/2005/8/layout/list1"/>
    <dgm:cxn modelId="{89724ACA-ABD5-4074-9240-C3D0EB6D77BF}" type="presParOf" srcId="{AC14A7A7-BEE4-4231-ACB3-238A0E0B08E3}" destId="{A1E01434-6E36-4ED3-8924-BFC5D657662E}" srcOrd="1" destOrd="0" presId="urn:microsoft.com/office/officeart/2005/8/layout/list1"/>
    <dgm:cxn modelId="{B0EF4543-45FE-4778-8FDF-AAAAD152139B}" type="presParOf" srcId="{035A30F5-9BD5-4422-B57A-FA7412A458B5}" destId="{8069AC3A-FD81-4079-AB89-96DC5CD6FC20}" srcOrd="1" destOrd="0" presId="urn:microsoft.com/office/officeart/2005/8/layout/list1"/>
    <dgm:cxn modelId="{EA76AF69-2C7D-4B40-AE3D-BE4DCED6F405}" type="presParOf" srcId="{035A30F5-9BD5-4422-B57A-FA7412A458B5}" destId="{65DDBEAF-328B-4B67-98C3-85CB0515460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8F3FA4-5512-47CC-8A87-5996B0C904BA}"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zh-CN" altLang="en-US"/>
        </a:p>
      </dgm:t>
    </dgm:pt>
    <dgm:pt modelId="{853F9A07-A462-466D-8129-34DE79F2257E}">
      <dgm:prSet phldrT="[文本]"/>
      <dgm:spPr/>
      <dgm:t>
        <a:bodyPr/>
        <a:lstStyle/>
        <a:p>
          <a:r>
            <a:rPr lang="en-US" altLang="zh-CN" dirty="0" smtClean="0"/>
            <a:t>4.2 </a:t>
          </a:r>
          <a:r>
            <a:rPr lang="zh-CN" altLang="en-US" dirty="0" smtClean="0"/>
            <a:t>数据的分类汇总：</a:t>
          </a:r>
          <a:r>
            <a:rPr lang="en-US" altLang="zh-CN" dirty="0" smtClean="0"/>
            <a:t>EXCEL</a:t>
          </a:r>
          <a:r>
            <a:rPr lang="zh-CN" altLang="en-US" dirty="0" smtClean="0"/>
            <a:t>的</a:t>
          </a:r>
          <a:r>
            <a:rPr lang="en-US" altLang="zh-CN" dirty="0" smtClean="0"/>
            <a:t>4</a:t>
          </a:r>
          <a:r>
            <a:rPr lang="zh-CN" altLang="en-US" dirty="0" smtClean="0"/>
            <a:t>种方法</a:t>
          </a:r>
          <a:endParaRPr lang="zh-CN" altLang="en-US" dirty="0"/>
        </a:p>
      </dgm:t>
    </dgm:pt>
    <dgm:pt modelId="{0EBCAAAE-0872-480F-BEB5-FF7437E4AA83}" type="parTrans" cxnId="{99DBCA85-BCF5-43D3-BBA1-E91B52FD00C0}">
      <dgm:prSet/>
      <dgm:spPr/>
      <dgm:t>
        <a:bodyPr/>
        <a:lstStyle/>
        <a:p>
          <a:endParaRPr lang="zh-CN" altLang="en-US"/>
        </a:p>
      </dgm:t>
    </dgm:pt>
    <dgm:pt modelId="{A94AF7B9-6566-4697-BB88-EBB28E61FC6E}" type="sibTrans" cxnId="{99DBCA85-BCF5-43D3-BBA1-E91B52FD00C0}">
      <dgm:prSet/>
      <dgm:spPr/>
      <dgm:t>
        <a:bodyPr/>
        <a:lstStyle/>
        <a:p>
          <a:endParaRPr lang="zh-CN" altLang="en-US"/>
        </a:p>
      </dgm:t>
    </dgm:pt>
    <dgm:pt modelId="{69441DB8-7C10-421D-BBE1-90BCD004327D}">
      <dgm:prSet phldrT="[文本]" custT="1"/>
      <dgm:spPr/>
      <dgm:t>
        <a:bodyPr/>
        <a:lstStyle/>
        <a:p>
          <a:r>
            <a:rPr lang="en-US" altLang="zh-CN" sz="2800" dirty="0" smtClean="0">
              <a:hlinkClick xmlns:r="http://schemas.openxmlformats.org/officeDocument/2006/relationships" r:id="rId1" action="ppaction://hlinksldjump"/>
            </a:rPr>
            <a:t>4.2.1 </a:t>
          </a:r>
          <a:r>
            <a:rPr lang="zh-CN" altLang="en-US" sz="2800" dirty="0" smtClean="0">
              <a:hlinkClick xmlns:r="http://schemas.openxmlformats.org/officeDocument/2006/relationships" r:id="rId1" action="ppaction://hlinksldjump"/>
            </a:rPr>
            <a:t>数据查询的统计值功能</a:t>
          </a:r>
          <a:endParaRPr lang="zh-CN" altLang="en-US" sz="2800" dirty="0"/>
        </a:p>
      </dgm:t>
    </dgm:pt>
    <dgm:pt modelId="{61E94B15-7ECD-4F2F-A5A2-C9CEECE9AD94}" type="parTrans" cxnId="{0E8E35BF-27E4-4F98-8BD1-06C6C43D27E8}">
      <dgm:prSet/>
      <dgm:spPr/>
      <dgm:t>
        <a:bodyPr/>
        <a:lstStyle/>
        <a:p>
          <a:endParaRPr lang="zh-CN" altLang="en-US"/>
        </a:p>
      </dgm:t>
    </dgm:pt>
    <dgm:pt modelId="{6CDF2A4F-F782-4FA5-9774-070AC20C1820}" type="sibTrans" cxnId="{0E8E35BF-27E4-4F98-8BD1-06C6C43D27E8}">
      <dgm:prSet/>
      <dgm:spPr/>
      <dgm:t>
        <a:bodyPr/>
        <a:lstStyle/>
        <a:p>
          <a:endParaRPr lang="zh-CN" altLang="en-US"/>
        </a:p>
      </dgm:t>
    </dgm:pt>
    <dgm:pt modelId="{7BE77D79-1AD8-464D-ACD2-A7FE72C253D2}">
      <dgm:prSet phldrT="[文本]" custT="1"/>
      <dgm:spPr/>
      <dgm:t>
        <a:bodyPr/>
        <a:lstStyle/>
        <a:p>
          <a:r>
            <a:rPr lang="en-US" altLang="zh-CN" sz="2800" dirty="0" smtClean="0">
              <a:hlinkClick xmlns:r="http://schemas.openxmlformats.org/officeDocument/2006/relationships" r:id="rId2" action="ppaction://hlinksldjump"/>
            </a:rPr>
            <a:t>4.2.2 </a:t>
          </a:r>
          <a:r>
            <a:rPr lang="zh-CN" altLang="en-US" sz="2800" dirty="0" smtClean="0">
              <a:hlinkClick xmlns:r="http://schemas.openxmlformats.org/officeDocument/2006/relationships" r:id="rId2" action="ppaction://hlinksldjump"/>
            </a:rPr>
            <a:t>数据清单功能</a:t>
          </a:r>
          <a:endParaRPr lang="zh-CN" altLang="en-US" sz="2800" dirty="0"/>
        </a:p>
      </dgm:t>
    </dgm:pt>
    <dgm:pt modelId="{29FED32A-4229-4B65-B4A9-329309CFC4C5}" type="parTrans" cxnId="{6A3788F7-366E-4F6D-B44D-C39D01D42588}">
      <dgm:prSet/>
      <dgm:spPr/>
      <dgm:t>
        <a:bodyPr/>
        <a:lstStyle/>
        <a:p>
          <a:endParaRPr lang="zh-CN" altLang="en-US"/>
        </a:p>
      </dgm:t>
    </dgm:pt>
    <dgm:pt modelId="{8308B8E1-0FC6-4B3D-878F-7028632316B6}" type="sibTrans" cxnId="{6A3788F7-366E-4F6D-B44D-C39D01D42588}">
      <dgm:prSet/>
      <dgm:spPr/>
      <dgm:t>
        <a:bodyPr/>
        <a:lstStyle/>
        <a:p>
          <a:endParaRPr lang="zh-CN" altLang="en-US"/>
        </a:p>
      </dgm:t>
    </dgm:pt>
    <dgm:pt modelId="{69A2EB07-605C-4498-B468-B9F8C7F01702}">
      <dgm:prSet phldrT="[文本]" custT="1"/>
      <dgm:spPr/>
      <dgm:t>
        <a:bodyPr/>
        <a:lstStyle/>
        <a:p>
          <a:r>
            <a:rPr lang="en-US" altLang="zh-CN" sz="2800" dirty="0" smtClean="0">
              <a:hlinkClick xmlns:r="http://schemas.openxmlformats.org/officeDocument/2006/relationships" r:id="rId3" action="ppaction://hlinksldjump"/>
            </a:rPr>
            <a:t>4.2.3 </a:t>
          </a:r>
          <a:r>
            <a:rPr lang="zh-CN" altLang="en-US" sz="2800" dirty="0" smtClean="0">
              <a:hlinkClick xmlns:r="http://schemas.openxmlformats.org/officeDocument/2006/relationships" r:id="rId3" action="ppaction://hlinksldjump"/>
            </a:rPr>
            <a:t>数据透视表</a:t>
          </a:r>
          <a:endParaRPr lang="zh-CN" altLang="en-US" sz="2800" dirty="0"/>
        </a:p>
      </dgm:t>
    </dgm:pt>
    <dgm:pt modelId="{DF57E918-CB93-4A2A-B2AE-CC3133F0F8B5}" type="parTrans" cxnId="{F01CE10D-BFD9-41B3-9E4F-D7A225C64D25}">
      <dgm:prSet/>
      <dgm:spPr/>
      <dgm:t>
        <a:bodyPr/>
        <a:lstStyle/>
        <a:p>
          <a:endParaRPr lang="zh-CN" altLang="en-US"/>
        </a:p>
      </dgm:t>
    </dgm:pt>
    <dgm:pt modelId="{246FACB2-62C7-4D49-94A2-4258CD75990E}" type="sibTrans" cxnId="{F01CE10D-BFD9-41B3-9E4F-D7A225C64D25}">
      <dgm:prSet/>
      <dgm:spPr/>
      <dgm:t>
        <a:bodyPr/>
        <a:lstStyle/>
        <a:p>
          <a:endParaRPr lang="zh-CN" altLang="en-US"/>
        </a:p>
      </dgm:t>
    </dgm:pt>
    <dgm:pt modelId="{F4E2751C-6432-4997-9E6D-7655D78330FD}">
      <dgm:prSet phldrT="[文本]" custT="1"/>
      <dgm:spPr/>
      <dgm:t>
        <a:bodyPr/>
        <a:lstStyle/>
        <a:p>
          <a:r>
            <a:rPr lang="en-US" altLang="zh-CN" sz="2800" dirty="0" smtClean="0">
              <a:hlinkClick xmlns:r="http://schemas.openxmlformats.org/officeDocument/2006/relationships" r:id="rId4" action="ppaction://hlinksldjump"/>
            </a:rPr>
            <a:t>4.2.4 D</a:t>
          </a:r>
          <a:r>
            <a:rPr lang="zh-CN" altLang="en-US" sz="2800" dirty="0" smtClean="0">
              <a:hlinkClick xmlns:r="http://schemas.openxmlformats.org/officeDocument/2006/relationships" r:id="rId4" action="ppaction://hlinksldjump"/>
            </a:rPr>
            <a:t>函数与模拟运算表</a:t>
          </a:r>
          <a:endParaRPr lang="zh-CN" altLang="en-US" sz="2800" dirty="0"/>
        </a:p>
      </dgm:t>
    </dgm:pt>
    <dgm:pt modelId="{EF4E89D6-6E68-4CC5-B5E4-3F9FDB42344E}" type="parTrans" cxnId="{9F60E83A-6FD5-470B-879D-E5D4889E35EA}">
      <dgm:prSet/>
      <dgm:spPr/>
      <dgm:t>
        <a:bodyPr/>
        <a:lstStyle/>
        <a:p>
          <a:endParaRPr lang="zh-CN" altLang="en-US"/>
        </a:p>
      </dgm:t>
    </dgm:pt>
    <dgm:pt modelId="{BE8513CF-2236-435B-946E-C07CCD5884F5}" type="sibTrans" cxnId="{9F60E83A-6FD5-470B-879D-E5D4889E35EA}">
      <dgm:prSet/>
      <dgm:spPr/>
      <dgm:t>
        <a:bodyPr/>
        <a:lstStyle/>
        <a:p>
          <a:endParaRPr lang="zh-CN" altLang="en-US"/>
        </a:p>
      </dgm:t>
    </dgm:pt>
    <dgm:pt modelId="{D2939638-9C2C-4FB1-85DE-40AD82E904F5}" type="pres">
      <dgm:prSet presAssocID="{978F3FA4-5512-47CC-8A87-5996B0C904BA}" presName="Name0" presStyleCnt="0">
        <dgm:presLayoutVars>
          <dgm:dir/>
          <dgm:animLvl val="lvl"/>
          <dgm:resizeHandles val="exact"/>
        </dgm:presLayoutVars>
      </dgm:prSet>
      <dgm:spPr/>
      <dgm:t>
        <a:bodyPr/>
        <a:lstStyle/>
        <a:p>
          <a:endParaRPr lang="zh-CN" altLang="en-US"/>
        </a:p>
      </dgm:t>
    </dgm:pt>
    <dgm:pt modelId="{810573E7-0D12-4A73-BE3E-449C14B38C33}" type="pres">
      <dgm:prSet presAssocID="{853F9A07-A462-466D-8129-34DE79F2257E}" presName="composite" presStyleCnt="0"/>
      <dgm:spPr/>
    </dgm:pt>
    <dgm:pt modelId="{43F16C71-F9EF-4FF0-8A1E-32562D05B4A7}" type="pres">
      <dgm:prSet presAssocID="{853F9A07-A462-466D-8129-34DE79F2257E}" presName="parTx" presStyleLbl="alignNode1" presStyleIdx="0" presStyleCnt="1">
        <dgm:presLayoutVars>
          <dgm:chMax val="0"/>
          <dgm:chPref val="0"/>
          <dgm:bulletEnabled val="1"/>
        </dgm:presLayoutVars>
      </dgm:prSet>
      <dgm:spPr/>
      <dgm:t>
        <a:bodyPr/>
        <a:lstStyle/>
        <a:p>
          <a:endParaRPr lang="zh-CN" altLang="en-US"/>
        </a:p>
      </dgm:t>
    </dgm:pt>
    <dgm:pt modelId="{C8EBF4E3-E563-4B94-963F-FB9C887A8BD9}" type="pres">
      <dgm:prSet presAssocID="{853F9A07-A462-466D-8129-34DE79F2257E}" presName="desTx" presStyleLbl="alignAccFollowNode1" presStyleIdx="0" presStyleCnt="1" custLinFactNeighborX="-9091" custLinFactNeighborY="-5562">
        <dgm:presLayoutVars>
          <dgm:bulletEnabled val="1"/>
        </dgm:presLayoutVars>
      </dgm:prSet>
      <dgm:spPr/>
      <dgm:t>
        <a:bodyPr/>
        <a:lstStyle/>
        <a:p>
          <a:endParaRPr lang="zh-CN" altLang="en-US"/>
        </a:p>
      </dgm:t>
    </dgm:pt>
  </dgm:ptLst>
  <dgm:cxnLst>
    <dgm:cxn modelId="{9823D759-ACA7-4165-95F5-ABA5376FA442}" type="presOf" srcId="{978F3FA4-5512-47CC-8A87-5996B0C904BA}" destId="{D2939638-9C2C-4FB1-85DE-40AD82E904F5}" srcOrd="0" destOrd="0" presId="urn:microsoft.com/office/officeart/2005/8/layout/hList1"/>
    <dgm:cxn modelId="{78C0D442-9D1A-4050-813C-D4A67EA59C28}" type="presOf" srcId="{69A2EB07-605C-4498-B468-B9F8C7F01702}" destId="{C8EBF4E3-E563-4B94-963F-FB9C887A8BD9}" srcOrd="0" destOrd="2" presId="urn:microsoft.com/office/officeart/2005/8/layout/hList1"/>
    <dgm:cxn modelId="{99DBCA85-BCF5-43D3-BBA1-E91B52FD00C0}" srcId="{978F3FA4-5512-47CC-8A87-5996B0C904BA}" destId="{853F9A07-A462-466D-8129-34DE79F2257E}" srcOrd="0" destOrd="0" parTransId="{0EBCAAAE-0872-480F-BEB5-FF7437E4AA83}" sibTransId="{A94AF7B9-6566-4697-BB88-EBB28E61FC6E}"/>
    <dgm:cxn modelId="{F01CE10D-BFD9-41B3-9E4F-D7A225C64D25}" srcId="{853F9A07-A462-466D-8129-34DE79F2257E}" destId="{69A2EB07-605C-4498-B468-B9F8C7F01702}" srcOrd="2" destOrd="0" parTransId="{DF57E918-CB93-4A2A-B2AE-CC3133F0F8B5}" sibTransId="{246FACB2-62C7-4D49-94A2-4258CD75990E}"/>
    <dgm:cxn modelId="{9A1C092D-EC07-475F-9450-C15D5A2DD0E2}" type="presOf" srcId="{69441DB8-7C10-421D-BBE1-90BCD004327D}" destId="{C8EBF4E3-E563-4B94-963F-FB9C887A8BD9}" srcOrd="0" destOrd="0" presId="urn:microsoft.com/office/officeart/2005/8/layout/hList1"/>
    <dgm:cxn modelId="{9F60E83A-6FD5-470B-879D-E5D4889E35EA}" srcId="{853F9A07-A462-466D-8129-34DE79F2257E}" destId="{F4E2751C-6432-4997-9E6D-7655D78330FD}" srcOrd="3" destOrd="0" parTransId="{EF4E89D6-6E68-4CC5-B5E4-3F9FDB42344E}" sibTransId="{BE8513CF-2236-435B-946E-C07CCD5884F5}"/>
    <dgm:cxn modelId="{0E8E35BF-27E4-4F98-8BD1-06C6C43D27E8}" srcId="{853F9A07-A462-466D-8129-34DE79F2257E}" destId="{69441DB8-7C10-421D-BBE1-90BCD004327D}" srcOrd="0" destOrd="0" parTransId="{61E94B15-7ECD-4F2F-A5A2-C9CEECE9AD94}" sibTransId="{6CDF2A4F-F782-4FA5-9774-070AC20C1820}"/>
    <dgm:cxn modelId="{E30DCB50-EEEC-4BB0-9114-21D76E3F9455}" type="presOf" srcId="{853F9A07-A462-466D-8129-34DE79F2257E}" destId="{43F16C71-F9EF-4FF0-8A1E-32562D05B4A7}" srcOrd="0" destOrd="0" presId="urn:microsoft.com/office/officeart/2005/8/layout/hList1"/>
    <dgm:cxn modelId="{50385F81-45B1-4C0F-97C0-671CAB531165}" type="presOf" srcId="{F4E2751C-6432-4997-9E6D-7655D78330FD}" destId="{C8EBF4E3-E563-4B94-963F-FB9C887A8BD9}" srcOrd="0" destOrd="3" presId="urn:microsoft.com/office/officeart/2005/8/layout/hList1"/>
    <dgm:cxn modelId="{6A3788F7-366E-4F6D-B44D-C39D01D42588}" srcId="{853F9A07-A462-466D-8129-34DE79F2257E}" destId="{7BE77D79-1AD8-464D-ACD2-A7FE72C253D2}" srcOrd="1" destOrd="0" parTransId="{29FED32A-4229-4B65-B4A9-329309CFC4C5}" sibTransId="{8308B8E1-0FC6-4B3D-878F-7028632316B6}"/>
    <dgm:cxn modelId="{AD9BF03D-9D5B-4625-BA50-DCC244B91262}" type="presOf" srcId="{7BE77D79-1AD8-464D-ACD2-A7FE72C253D2}" destId="{C8EBF4E3-E563-4B94-963F-FB9C887A8BD9}" srcOrd="0" destOrd="1" presId="urn:microsoft.com/office/officeart/2005/8/layout/hList1"/>
    <dgm:cxn modelId="{B0033A6E-396B-4A30-A399-84A078784579}" type="presParOf" srcId="{D2939638-9C2C-4FB1-85DE-40AD82E904F5}" destId="{810573E7-0D12-4A73-BE3E-449C14B38C33}" srcOrd="0" destOrd="0" presId="urn:microsoft.com/office/officeart/2005/8/layout/hList1"/>
    <dgm:cxn modelId="{9F067596-1DE3-4C2C-80F0-A9D338203490}" type="presParOf" srcId="{810573E7-0D12-4A73-BE3E-449C14B38C33}" destId="{43F16C71-F9EF-4FF0-8A1E-32562D05B4A7}" srcOrd="0" destOrd="0" presId="urn:microsoft.com/office/officeart/2005/8/layout/hList1"/>
    <dgm:cxn modelId="{886F7235-DEE1-4633-8CB1-DD44A93763F5}" type="presParOf" srcId="{810573E7-0D12-4A73-BE3E-449C14B38C33}" destId="{C8EBF4E3-E563-4B94-963F-FB9C887A8B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ADBD5-1067-426D-9E2C-678DACF1A0C0}">
      <dsp:nvSpPr>
        <dsp:cNvPr id="0" name=""/>
        <dsp:cNvSpPr/>
      </dsp:nvSpPr>
      <dsp:spPr>
        <a:xfrm>
          <a:off x="1743" y="0"/>
          <a:ext cx="1522956" cy="837000"/>
        </a:xfrm>
        <a:prstGeom prst="homePlate">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提炼信息</a:t>
          </a:r>
          <a:endParaRPr lang="zh-CN" altLang="en-US" sz="1800" b="1" kern="1200" dirty="0">
            <a:solidFill>
              <a:schemeClr val="tx1"/>
            </a:solidFill>
            <a:latin typeface="微软雅黑" pitchFamily="34" charset="-122"/>
            <a:ea typeface="微软雅黑" pitchFamily="34" charset="-122"/>
          </a:endParaRPr>
        </a:p>
      </dsp:txBody>
      <dsp:txXfrm>
        <a:off x="1743" y="0"/>
        <a:ext cx="1313706" cy="837000"/>
      </dsp:txXfrm>
    </dsp:sp>
    <dsp:sp modelId="{E124AE8F-1C22-41E8-9DC3-48959CC70DEC}">
      <dsp:nvSpPr>
        <dsp:cNvPr id="0" name=""/>
        <dsp:cNvSpPr/>
      </dsp:nvSpPr>
      <dsp:spPr>
        <a:xfrm>
          <a:off x="1073018" y="0"/>
          <a:ext cx="1980171" cy="837000"/>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选择图表</a:t>
          </a:r>
          <a:endParaRPr lang="zh-CN" altLang="en-US" sz="1800" b="1" kern="1200" dirty="0">
            <a:solidFill>
              <a:schemeClr val="tx1"/>
            </a:solidFill>
            <a:latin typeface="微软雅黑" pitchFamily="34" charset="-122"/>
            <a:ea typeface="微软雅黑" pitchFamily="34" charset="-122"/>
          </a:endParaRPr>
        </a:p>
      </dsp:txBody>
      <dsp:txXfrm>
        <a:off x="1491518" y="0"/>
        <a:ext cx="1143171" cy="837000"/>
      </dsp:txXfrm>
    </dsp:sp>
    <dsp:sp modelId="{CE967EC3-51E2-43E4-8F07-1472CCD9B0F0}">
      <dsp:nvSpPr>
        <dsp:cNvPr id="0" name=""/>
        <dsp:cNvSpPr/>
      </dsp:nvSpPr>
      <dsp:spPr>
        <a:xfrm>
          <a:off x="2601508" y="0"/>
          <a:ext cx="1861243" cy="837000"/>
        </a:xfrm>
        <a:prstGeom prst="chevron">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tx1"/>
              </a:solidFill>
              <a:latin typeface="微软雅黑" pitchFamily="34" charset="-122"/>
              <a:ea typeface="微软雅黑" pitchFamily="34" charset="-122"/>
            </a:rPr>
            <a:t>制作图表</a:t>
          </a:r>
          <a:endParaRPr lang="zh-CN" altLang="en-US" sz="1800" b="1" kern="1200" dirty="0">
            <a:solidFill>
              <a:schemeClr val="tx1"/>
            </a:solidFill>
            <a:latin typeface="微软雅黑" pitchFamily="34" charset="-122"/>
            <a:ea typeface="微软雅黑" pitchFamily="34" charset="-122"/>
          </a:endParaRPr>
        </a:p>
      </dsp:txBody>
      <dsp:txXfrm>
        <a:off x="3020008" y="0"/>
        <a:ext cx="1024243" cy="837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D4505-CF93-486D-ABBE-6F515F66FCFC}">
      <dsp:nvSpPr>
        <dsp:cNvPr id="0" name=""/>
        <dsp:cNvSpPr/>
      </dsp:nvSpPr>
      <dsp:spPr>
        <a:xfrm>
          <a:off x="1637724" y="1241990"/>
          <a:ext cx="1296551" cy="945018"/>
        </a:xfrm>
        <a:prstGeom prst="ellipse">
          <a:avLst/>
        </a:prstGeom>
        <a:solidFill>
          <a:srgbClr val="3366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t>你想展示什么</a:t>
          </a:r>
          <a:endParaRPr lang="zh-CN" altLang="en-US" sz="1800" b="1" kern="1200" dirty="0"/>
        </a:p>
      </dsp:txBody>
      <dsp:txXfrm>
        <a:off x="1827599" y="1380385"/>
        <a:ext cx="916801" cy="668228"/>
      </dsp:txXfrm>
    </dsp:sp>
    <dsp:sp modelId="{77DD1825-D20D-4FF0-A04B-F12B72086BE9}">
      <dsp:nvSpPr>
        <dsp:cNvPr id="0" name=""/>
        <dsp:cNvSpPr/>
      </dsp:nvSpPr>
      <dsp:spPr>
        <a:xfrm rot="16200000">
          <a:off x="2196278" y="924461"/>
          <a:ext cx="179442" cy="30664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zh-CN" altLang="en-US" sz="1050" kern="1200"/>
        </a:p>
      </dsp:txBody>
      <dsp:txXfrm>
        <a:off x="2223195" y="1012707"/>
        <a:ext cx="125609" cy="183987"/>
      </dsp:txXfrm>
    </dsp:sp>
    <dsp:sp modelId="{580ECAEA-811C-45AA-996C-2CFAD001C312}">
      <dsp:nvSpPr>
        <dsp:cNvPr id="0" name=""/>
        <dsp:cNvSpPr/>
      </dsp:nvSpPr>
      <dsp:spPr>
        <a:xfrm>
          <a:off x="1835050" y="1522"/>
          <a:ext cx="901898" cy="90189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比较</a:t>
          </a:r>
          <a:endParaRPr lang="zh-CN" altLang="en-US" sz="2000" b="1" kern="1200" dirty="0"/>
        </a:p>
      </dsp:txBody>
      <dsp:txXfrm>
        <a:off x="1967130" y="133602"/>
        <a:ext cx="637738" cy="637738"/>
      </dsp:txXfrm>
    </dsp:sp>
    <dsp:sp modelId="{9A78C276-BB2D-48FD-87BC-6B8F910E9C87}">
      <dsp:nvSpPr>
        <dsp:cNvPr id="0" name=""/>
        <dsp:cNvSpPr/>
      </dsp:nvSpPr>
      <dsp:spPr>
        <a:xfrm rot="9990">
          <a:off x="3076841" y="1563974"/>
          <a:ext cx="343469" cy="30664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zh-CN" altLang="en-US" sz="1050" kern="1200"/>
        </a:p>
      </dsp:txBody>
      <dsp:txXfrm>
        <a:off x="3076841" y="1625169"/>
        <a:ext cx="251476" cy="183987"/>
      </dsp:txXfrm>
    </dsp:sp>
    <dsp:sp modelId="{B9939F7A-60C0-4709-8F2F-99119A852916}">
      <dsp:nvSpPr>
        <dsp:cNvPr id="0" name=""/>
        <dsp:cNvSpPr/>
      </dsp:nvSpPr>
      <dsp:spPr>
        <a:xfrm>
          <a:off x="3582321" y="1268628"/>
          <a:ext cx="901898" cy="90189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分布</a:t>
          </a:r>
          <a:endParaRPr lang="zh-CN" altLang="en-US" sz="2000" b="1" kern="1200" dirty="0"/>
        </a:p>
      </dsp:txBody>
      <dsp:txXfrm>
        <a:off x="3714401" y="1400708"/>
        <a:ext cx="637738" cy="637738"/>
      </dsp:txXfrm>
    </dsp:sp>
    <dsp:sp modelId="{CF5EC167-4DA6-4FB8-8F8B-A9F9EDAF2AF9}">
      <dsp:nvSpPr>
        <dsp:cNvPr id="0" name=""/>
        <dsp:cNvSpPr/>
      </dsp:nvSpPr>
      <dsp:spPr>
        <a:xfrm rot="5400000">
          <a:off x="2196278" y="2197892"/>
          <a:ext cx="179442" cy="30664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zh-CN" altLang="en-US" sz="1050" kern="1200"/>
        </a:p>
      </dsp:txBody>
      <dsp:txXfrm>
        <a:off x="2223195" y="2232305"/>
        <a:ext cx="125609" cy="183987"/>
      </dsp:txXfrm>
    </dsp:sp>
    <dsp:sp modelId="{20A6EED8-6A48-4517-AB9F-B48CC079BCDB}">
      <dsp:nvSpPr>
        <dsp:cNvPr id="0" name=""/>
        <dsp:cNvSpPr/>
      </dsp:nvSpPr>
      <dsp:spPr>
        <a:xfrm>
          <a:off x="1835050" y="2525579"/>
          <a:ext cx="901898" cy="90189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构成</a:t>
          </a:r>
          <a:endParaRPr lang="zh-CN" altLang="en-US" sz="2000" b="1" kern="1200" dirty="0"/>
        </a:p>
      </dsp:txBody>
      <dsp:txXfrm>
        <a:off x="1967130" y="2657659"/>
        <a:ext cx="637738" cy="637738"/>
      </dsp:txXfrm>
    </dsp:sp>
    <dsp:sp modelId="{F663E304-AFB8-4D80-BAD0-D1801444ABC0}">
      <dsp:nvSpPr>
        <dsp:cNvPr id="0" name=""/>
        <dsp:cNvSpPr/>
      </dsp:nvSpPr>
      <dsp:spPr>
        <a:xfrm rot="10790118">
          <a:off x="1139327" y="1563967"/>
          <a:ext cx="352205" cy="30664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zh-CN" altLang="en-US" sz="1050" kern="1200"/>
        </a:p>
      </dsp:txBody>
      <dsp:txXfrm rot="10800000">
        <a:off x="1231320" y="1625164"/>
        <a:ext cx="260212" cy="183987"/>
      </dsp:txXfrm>
    </dsp:sp>
    <dsp:sp modelId="{9CA143C8-B41D-4E82-BED3-093B144D3C86}">
      <dsp:nvSpPr>
        <dsp:cNvPr id="0" name=""/>
        <dsp:cNvSpPr/>
      </dsp:nvSpPr>
      <dsp:spPr>
        <a:xfrm>
          <a:off x="71297" y="1268620"/>
          <a:ext cx="901898" cy="90189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联系</a:t>
          </a:r>
          <a:endParaRPr lang="zh-CN" altLang="en-US" sz="2000" b="1" kern="1200" dirty="0"/>
        </a:p>
      </dsp:txBody>
      <dsp:txXfrm>
        <a:off x="203377" y="1400700"/>
        <a:ext cx="637738" cy="637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DBEAF-328B-4B67-98C3-85CB05154609}">
      <dsp:nvSpPr>
        <dsp:cNvPr id="0" name=""/>
        <dsp:cNvSpPr/>
      </dsp:nvSpPr>
      <dsp:spPr>
        <a:xfrm>
          <a:off x="0" y="0"/>
          <a:ext cx="5592169" cy="1631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4015" tIns="291592" rIns="434015" bIns="99568"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数据查询的统计值功能</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数据清单功能</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数据透视表</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D</a:t>
          </a:r>
          <a:r>
            <a:rPr lang="zh-CN" altLang="en-US" sz="1400" kern="1200" dirty="0" smtClean="0"/>
            <a:t>函数与模拟运算表</a:t>
          </a:r>
          <a:endParaRPr lang="zh-CN" altLang="en-US" sz="1400" kern="1200" dirty="0"/>
        </a:p>
      </dsp:txBody>
      <dsp:txXfrm>
        <a:off x="0" y="0"/>
        <a:ext cx="5592169" cy="1631700"/>
      </dsp:txXfrm>
    </dsp:sp>
    <dsp:sp modelId="{A1E01434-6E36-4ED3-8924-BFC5D657662E}">
      <dsp:nvSpPr>
        <dsp:cNvPr id="0" name=""/>
        <dsp:cNvSpPr/>
      </dsp:nvSpPr>
      <dsp:spPr>
        <a:xfrm>
          <a:off x="279608" y="127902"/>
          <a:ext cx="783764" cy="1169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959" tIns="0" rIns="147959" bIns="0" numCol="1" spcCol="1270" anchor="ctr" anchorCtr="0">
          <a:noAutofit/>
        </a:bodyPr>
        <a:lstStyle/>
        <a:p>
          <a:pPr lvl="0" algn="l" defTabSz="622300">
            <a:lnSpc>
              <a:spcPct val="90000"/>
            </a:lnSpc>
            <a:spcBef>
              <a:spcPct val="0"/>
            </a:spcBef>
            <a:spcAft>
              <a:spcPct val="35000"/>
            </a:spcAft>
          </a:pPr>
          <a:endParaRPr lang="zh-CN" altLang="en-US" sz="1400" kern="1200" dirty="0"/>
        </a:p>
      </dsp:txBody>
      <dsp:txXfrm>
        <a:off x="285318" y="133612"/>
        <a:ext cx="772344" cy="1055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16C71-F9EF-4FF0-8A1E-32562D05B4A7}">
      <dsp:nvSpPr>
        <dsp:cNvPr id="0" name=""/>
        <dsp:cNvSpPr/>
      </dsp:nvSpPr>
      <dsp:spPr>
        <a:xfrm>
          <a:off x="0" y="24600"/>
          <a:ext cx="5304272" cy="144000"/>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altLang="zh-CN" sz="500" kern="1200" dirty="0" smtClean="0"/>
            <a:t>4.2 </a:t>
          </a:r>
          <a:r>
            <a:rPr lang="zh-CN" altLang="en-US" sz="500" kern="1200" dirty="0" smtClean="0"/>
            <a:t>数据的分类汇总：</a:t>
          </a:r>
          <a:r>
            <a:rPr lang="en-US" altLang="zh-CN" sz="500" kern="1200" dirty="0" smtClean="0"/>
            <a:t>EXCEL</a:t>
          </a:r>
          <a:r>
            <a:rPr lang="zh-CN" altLang="en-US" sz="500" kern="1200" dirty="0" smtClean="0"/>
            <a:t>的</a:t>
          </a:r>
          <a:r>
            <a:rPr lang="en-US" altLang="zh-CN" sz="500" kern="1200" dirty="0" smtClean="0"/>
            <a:t>4</a:t>
          </a:r>
          <a:r>
            <a:rPr lang="zh-CN" altLang="en-US" sz="500" kern="1200" dirty="0" smtClean="0"/>
            <a:t>种方法</a:t>
          </a:r>
          <a:endParaRPr lang="zh-CN" altLang="en-US" sz="500" kern="1200" dirty="0"/>
        </a:p>
      </dsp:txBody>
      <dsp:txXfrm>
        <a:off x="0" y="24600"/>
        <a:ext cx="5304272" cy="144000"/>
      </dsp:txXfrm>
    </dsp:sp>
    <dsp:sp modelId="{C8EBF4E3-E563-4B94-963F-FB9C887A8BD9}">
      <dsp:nvSpPr>
        <dsp:cNvPr id="0" name=""/>
        <dsp:cNvSpPr/>
      </dsp:nvSpPr>
      <dsp:spPr>
        <a:xfrm>
          <a:off x="0" y="9816"/>
          <a:ext cx="5304272" cy="28548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altLang="zh-CN" sz="2800" kern="1200" dirty="0" smtClean="0">
              <a:hlinkClick xmlns:r="http://schemas.openxmlformats.org/officeDocument/2006/relationships" r:id="" action="ppaction://hlinksldjump"/>
            </a:rPr>
            <a:t>4.2.1 </a:t>
          </a:r>
          <a:r>
            <a:rPr lang="zh-CN" altLang="en-US" sz="2800" kern="1200" dirty="0" smtClean="0">
              <a:hlinkClick xmlns:r="http://schemas.openxmlformats.org/officeDocument/2006/relationships" r:id="" action="ppaction://hlinksldjump"/>
            </a:rPr>
            <a:t>数据查询的统计值功能</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smtClean="0">
              <a:hlinkClick xmlns:r="http://schemas.openxmlformats.org/officeDocument/2006/relationships" r:id="" action="ppaction://hlinksldjump"/>
            </a:rPr>
            <a:t>4.2.2 </a:t>
          </a:r>
          <a:r>
            <a:rPr lang="zh-CN" altLang="en-US" sz="2800" kern="1200" dirty="0" smtClean="0">
              <a:hlinkClick xmlns:r="http://schemas.openxmlformats.org/officeDocument/2006/relationships" r:id="" action="ppaction://hlinksldjump"/>
            </a:rPr>
            <a:t>数据清单功能</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smtClean="0">
              <a:hlinkClick xmlns:r="http://schemas.openxmlformats.org/officeDocument/2006/relationships" r:id="" action="ppaction://hlinksldjump"/>
            </a:rPr>
            <a:t>4.2.3 </a:t>
          </a:r>
          <a:r>
            <a:rPr lang="zh-CN" altLang="en-US" sz="2800" kern="1200" dirty="0" smtClean="0">
              <a:hlinkClick xmlns:r="http://schemas.openxmlformats.org/officeDocument/2006/relationships" r:id="" action="ppaction://hlinksldjump"/>
            </a:rPr>
            <a:t>数据透视表</a:t>
          </a:r>
          <a:endParaRPr lang="zh-CN" altLang="en-US" sz="2800" kern="1200" dirty="0"/>
        </a:p>
        <a:p>
          <a:pPr marL="285750" lvl="1" indent="-285750" algn="l" defTabSz="1244600">
            <a:lnSpc>
              <a:spcPct val="90000"/>
            </a:lnSpc>
            <a:spcBef>
              <a:spcPct val="0"/>
            </a:spcBef>
            <a:spcAft>
              <a:spcPct val="15000"/>
            </a:spcAft>
            <a:buChar char="••"/>
          </a:pPr>
          <a:r>
            <a:rPr lang="en-US" altLang="zh-CN" sz="2800" kern="1200" dirty="0" smtClean="0">
              <a:hlinkClick xmlns:r="http://schemas.openxmlformats.org/officeDocument/2006/relationships" r:id="" action="ppaction://hlinksldjump"/>
            </a:rPr>
            <a:t>4.2.4 D</a:t>
          </a:r>
          <a:r>
            <a:rPr lang="zh-CN" altLang="en-US" sz="2800" kern="1200" dirty="0" smtClean="0">
              <a:hlinkClick xmlns:r="http://schemas.openxmlformats.org/officeDocument/2006/relationships" r:id="" action="ppaction://hlinksldjump"/>
            </a:rPr>
            <a:t>函数与模拟运算表</a:t>
          </a:r>
          <a:endParaRPr lang="zh-CN" altLang="en-US" sz="2800" kern="1200" dirty="0"/>
        </a:p>
      </dsp:txBody>
      <dsp:txXfrm>
        <a:off x="0" y="9816"/>
        <a:ext cx="5304272"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716BC9-CA7F-47BD-81BB-26AA176280CB}" type="datetimeFigureOut">
              <a:rPr lang="zh-CN" altLang="en-US" smtClean="0"/>
              <a:t>2019/4/20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CAC2-76A0-4CF4-B64D-009759E46DE4}" type="slidenum">
              <a:rPr lang="zh-CN" altLang="en-US" smtClean="0"/>
              <a:t>‹#›</a:t>
            </a:fld>
            <a:endParaRPr lang="zh-CN" altLang="en-US"/>
          </a:p>
        </p:txBody>
      </p:sp>
    </p:spTree>
    <p:extLst>
      <p:ext uri="{BB962C8B-B14F-4D97-AF65-F5344CB8AC3E}">
        <p14:creationId xmlns:p14="http://schemas.microsoft.com/office/powerpoint/2010/main" val="408884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D7388-445C-4566-9A9A-E5D55309AB24}" type="datetimeFigureOut">
              <a:rPr lang="zh-CN" altLang="en-US" smtClean="0"/>
              <a:t>2019/4/20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59F22-C22E-4BD6-B0D4-248741AB2D6B}" type="slidenum">
              <a:rPr lang="zh-CN" altLang="en-US" smtClean="0"/>
              <a:t>‹#›</a:t>
            </a:fld>
            <a:endParaRPr lang="zh-CN" altLang="en-US"/>
          </a:p>
        </p:txBody>
      </p:sp>
    </p:spTree>
    <p:extLst>
      <p:ext uri="{BB962C8B-B14F-4D97-AF65-F5344CB8AC3E}">
        <p14:creationId xmlns:p14="http://schemas.microsoft.com/office/powerpoint/2010/main" val="1926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1</a:t>
            </a:fld>
            <a:endParaRPr lang="zh-CN" altLang="en-US"/>
          </a:p>
        </p:txBody>
      </p:sp>
    </p:spTree>
    <p:extLst>
      <p:ext uri="{BB962C8B-B14F-4D97-AF65-F5344CB8AC3E}">
        <p14:creationId xmlns:p14="http://schemas.microsoft.com/office/powerpoint/2010/main" val="293226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xfrm>
            <a:off x="393700" y="692150"/>
            <a:ext cx="6070600" cy="3416300"/>
          </a:xfrm>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7FB824DC-16EC-494D-A965-630DD060D696}" type="slidenum">
              <a:rPr lang="en-US" altLang="zh-CN" smtClean="0">
                <a:latin typeface="Arial Narrow" pitchFamily="34" charset="0"/>
                <a:ea typeface="宋体" pitchFamily="2" charset="-122"/>
              </a:rPr>
              <a:pPr eaLnBrk="1" hangingPunct="1"/>
              <a:t>18</a:t>
            </a:fld>
            <a:endParaRPr lang="en-US" altLang="zh-CN" smtClean="0">
              <a:latin typeface="Arial Narrow" pitchFamily="34" charset="0"/>
              <a:ea typeface="宋体" pitchFamily="2" charset="-122"/>
            </a:endParaRPr>
          </a:p>
        </p:txBody>
      </p:sp>
    </p:spTree>
    <p:extLst>
      <p:ext uri="{BB962C8B-B14F-4D97-AF65-F5344CB8AC3E}">
        <p14:creationId xmlns:p14="http://schemas.microsoft.com/office/powerpoint/2010/main" val="418850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3237249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480" y="4343913"/>
            <a:ext cx="5487041" cy="4114361"/>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787408BC-C26B-4D1E-A3FC-87FD642BAA8A}" type="datetime1">
              <a:rPr lang="zh-CN" altLang="en-US" smtClean="0"/>
              <a:pPr/>
              <a:t>2019/4/20</a:t>
            </a:fld>
            <a:endParaRPr lang="en-US" altLang="zh-CN"/>
          </a:p>
        </p:txBody>
      </p:sp>
      <p:sp>
        <p:nvSpPr>
          <p:cNvPr id="5" name="灯片编号占位符 4"/>
          <p:cNvSpPr>
            <a:spLocks noGrp="1"/>
          </p:cNvSpPr>
          <p:nvPr>
            <p:ph type="sldNum" sz="quarter" idx="11"/>
          </p:nvPr>
        </p:nvSpPr>
        <p:spPr/>
        <p:txBody>
          <a:bodyPr/>
          <a:lstStyle/>
          <a:p>
            <a:fld id="{6E90C0EB-8DC7-4F5E-9D45-D8A7F574D7E9}" type="slidenum">
              <a:rPr lang="zh-CN" altLang="en-US" smtClean="0"/>
              <a:pPr/>
              <a:t>20</a:t>
            </a:fld>
            <a:endParaRPr lang="en-US" altLang="zh-CN"/>
          </a:p>
        </p:txBody>
      </p:sp>
    </p:spTree>
    <p:extLst>
      <p:ext uri="{BB962C8B-B14F-4D97-AF65-F5344CB8AC3E}">
        <p14:creationId xmlns:p14="http://schemas.microsoft.com/office/powerpoint/2010/main" val="51525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a:t>
            </a:r>
          </a:p>
          <a:p>
            <a:r>
              <a:rPr lang="zh-CN" altLang="en-US" smtClean="0"/>
              <a:t>管理人员只有在针对某个管理决策问题所创建的决策模型的基础上进行了各种必要的如果</a:t>
            </a:r>
            <a:r>
              <a:rPr lang="zh-CN" altLang="en-US" smtClean="0">
                <a:sym typeface="Symbol" pitchFamily="18" charset="2"/>
              </a:rPr>
              <a:t></a:t>
            </a:r>
            <a:r>
              <a:rPr lang="zh-CN" altLang="en-US" smtClean="0"/>
              <a:t>怎样分析之后，才能在利用自己的经验与判断对各种外生参数的可能变化作出估计之后，利用决策模型的分析结果制订出最后的决策。而且，一旦事后发现某个外生参数发生了与预期不同的变化时，才能及时调整自己的决策。</a:t>
            </a:r>
          </a:p>
          <a:p>
            <a:r>
              <a:rPr lang="zh-CN" altLang="en-US" smtClean="0"/>
              <a:t>应该指出，如果决策者只依靠纸笔在数学模型的基础上进行如果</a:t>
            </a:r>
            <a:r>
              <a:rPr lang="zh-CN" altLang="en-US" smtClean="0">
                <a:sym typeface="Symbol" pitchFamily="18" charset="2"/>
              </a:rPr>
              <a:t></a:t>
            </a:r>
            <a:r>
              <a:rPr lang="zh-CN" altLang="en-US" smtClean="0"/>
              <a:t>怎样分析的话，这将是一项十分繁重的工作。即使依靠一般的计算机模型，如果建立该模型的软件工具不支持对模型参数的交互式修改的话，进行这种分析是十分困难的。</a:t>
            </a:r>
          </a:p>
          <a:p>
            <a:endParaRPr lang="zh-CN" altLang="en-US" smtClean="0"/>
          </a:p>
        </p:txBody>
      </p:sp>
      <p:sp>
        <p:nvSpPr>
          <p:cNvPr id="119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3D9F3044-0C6B-4CAE-8481-3B6F61F7965C}" type="slidenum">
              <a:rPr lang="en-US" altLang="zh-CN" smtClean="0">
                <a:latin typeface="Arial Narrow" pitchFamily="34" charset="0"/>
                <a:ea typeface="宋体" pitchFamily="2" charset="-122"/>
              </a:rPr>
              <a:pPr eaLnBrk="1" hangingPunct="1"/>
              <a:t>47</a:t>
            </a:fld>
            <a:endParaRPr lang="en-US" altLang="zh-CN" smtClean="0">
              <a:latin typeface="Arial Narrow" pitchFamily="34" charset="0"/>
              <a:ea typeface="宋体" pitchFamily="2" charset="-122"/>
            </a:endParaRPr>
          </a:p>
        </p:txBody>
      </p:sp>
    </p:spTree>
    <p:extLst>
      <p:ext uri="{BB962C8B-B14F-4D97-AF65-F5344CB8AC3E}">
        <p14:creationId xmlns:p14="http://schemas.microsoft.com/office/powerpoint/2010/main" val="1792413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52</a:t>
            </a:fld>
            <a:endParaRPr lang="zh-CN" altLang="en-US"/>
          </a:p>
        </p:txBody>
      </p:sp>
    </p:spTree>
    <p:extLst>
      <p:ext uri="{BB962C8B-B14F-4D97-AF65-F5344CB8AC3E}">
        <p14:creationId xmlns:p14="http://schemas.microsoft.com/office/powerpoint/2010/main" val="28033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92368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141001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57254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xfrm>
            <a:off x="393700" y="692150"/>
            <a:ext cx="6070600" cy="3416300"/>
          </a:xfrm>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AA7CC49F-3907-4AF1-9AFE-73ECC52B28A5}" type="slidenum">
              <a:rPr lang="en-US" altLang="zh-CN" smtClean="0">
                <a:solidFill>
                  <a:srgbClr val="000000"/>
                </a:solidFill>
                <a:latin typeface="Arial Narrow" pitchFamily="34" charset="0"/>
                <a:ea typeface="宋体" pitchFamily="2" charset="-122"/>
              </a:rPr>
              <a:pPr eaLnBrk="1" hangingPunct="1"/>
              <a:t>10</a:t>
            </a:fld>
            <a:endParaRPr lang="en-US" altLang="zh-CN" smtClean="0">
              <a:solidFill>
                <a:srgbClr val="000000"/>
              </a:solidFill>
              <a:latin typeface="Arial Narrow" pitchFamily="34" charset="0"/>
              <a:ea typeface="宋体" pitchFamily="2" charset="-122"/>
            </a:endParaRPr>
          </a:p>
        </p:txBody>
      </p:sp>
    </p:spTree>
    <p:extLst>
      <p:ext uri="{BB962C8B-B14F-4D97-AF65-F5344CB8AC3E}">
        <p14:creationId xmlns:p14="http://schemas.microsoft.com/office/powerpoint/2010/main" val="369012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002079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xfrm>
            <a:off x="393700" y="692150"/>
            <a:ext cx="6070600" cy="3416300"/>
          </a:xfrm>
          <a:ln/>
        </p:spPr>
      </p:sp>
      <p:sp>
        <p:nvSpPr>
          <p:cNvPr id="115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下图是两家公司的销售分布直方图。由图可见，前面一家公司的客户分布比较均衡，大客户和小客户都偏少，中等客户居多。第二家公司小客户比较多，中等和大客户比较少，可见该公司主面还是面向低端市场。</a:t>
            </a:r>
          </a:p>
          <a:p>
            <a:endParaRPr lang="zh-CN" altLang="en-US" smtClean="0"/>
          </a:p>
        </p:txBody>
      </p:sp>
      <p:sp>
        <p:nvSpPr>
          <p:cNvPr id="115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9E614AED-0D6F-4251-8EA4-B168714D2F31}" type="slidenum">
              <a:rPr lang="en-US" altLang="zh-CN" smtClean="0">
                <a:latin typeface="Arial Narrow" pitchFamily="34" charset="0"/>
                <a:ea typeface="宋体" pitchFamily="2" charset="-122"/>
              </a:rPr>
              <a:pPr eaLnBrk="1" hangingPunct="1"/>
              <a:t>13</a:t>
            </a:fld>
            <a:endParaRPr lang="en-US" altLang="zh-CN" smtClean="0">
              <a:latin typeface="Arial Narrow" pitchFamily="34" charset="0"/>
              <a:ea typeface="宋体" pitchFamily="2" charset="-122"/>
            </a:endParaRPr>
          </a:p>
        </p:txBody>
      </p:sp>
    </p:spTree>
    <p:extLst>
      <p:ext uri="{BB962C8B-B14F-4D97-AF65-F5344CB8AC3E}">
        <p14:creationId xmlns:p14="http://schemas.microsoft.com/office/powerpoint/2010/main" val="198992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xfrm>
            <a:off x="393700" y="692150"/>
            <a:ext cx="6070600" cy="3416300"/>
          </a:xfrm>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在日常的商业活动中，经常面对很多复杂的情况，每件事情看起来都很重要。那怎么将这些现象或因素化繁就简呢？四象限分析法不失一个好的方法。很多业务分析场景需要用到四象限分析图，如波士顿矩阵：即增长与份额矩阵，建立在产业增长与份额占优的基础上，反映一个企业的某一产品或业务在其产业中的竞争地位，以及使这一产品或业务正常运转所要求产生的净现金流。</a:t>
            </a:r>
          </a:p>
          <a:p>
            <a:r>
              <a:rPr lang="zh-CN" altLang="en-US" smtClean="0">
                <a:latin typeface="Arial" pitchFamily="34" charset="0"/>
              </a:rPr>
              <a:t>下图为某公司价值分析的四象限图，通过销售收入和销售毛利的对比分析，划分客户类型，直观显示客户价值。</a:t>
            </a:r>
          </a:p>
          <a:p>
            <a:endParaRPr lang="zh-CN" altLang="en-US" smtClean="0"/>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76FDB92D-6EBD-408A-8819-7E88C88C9DD5}" type="slidenum">
              <a:rPr lang="en-US" altLang="zh-CN" smtClean="0">
                <a:latin typeface="Arial Narrow" pitchFamily="34" charset="0"/>
                <a:ea typeface="宋体" pitchFamily="2" charset="-122"/>
              </a:rPr>
              <a:pPr eaLnBrk="1" hangingPunct="1"/>
              <a:t>14</a:t>
            </a:fld>
            <a:endParaRPr lang="en-US" altLang="zh-CN" smtClean="0">
              <a:latin typeface="Arial Narrow" pitchFamily="34" charset="0"/>
              <a:ea typeface="宋体" pitchFamily="2" charset="-122"/>
            </a:endParaRPr>
          </a:p>
        </p:txBody>
      </p:sp>
    </p:spTree>
    <p:extLst>
      <p:ext uri="{BB962C8B-B14F-4D97-AF65-F5344CB8AC3E}">
        <p14:creationId xmlns:p14="http://schemas.microsoft.com/office/powerpoint/2010/main" val="3758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xfrm>
            <a:off x="393700" y="692150"/>
            <a:ext cx="6070600" cy="3416300"/>
          </a:xfrm>
          <a:ln/>
        </p:spPr>
      </p:sp>
      <p:sp>
        <p:nvSpPr>
          <p:cNvPr id="117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四象限分析法还可以加入第</a:t>
            </a:r>
            <a:r>
              <a:rPr lang="en-US" altLang="zh-CN" smtClean="0">
                <a:latin typeface="Arial" pitchFamily="34" charset="0"/>
              </a:rPr>
              <a:t>3</a:t>
            </a:r>
            <a:r>
              <a:rPr lang="zh-CN" altLang="en-US" smtClean="0">
                <a:latin typeface="Arial" pitchFamily="34" charset="0"/>
              </a:rPr>
              <a:t>个变量，即气泡的尺寸，得到气泡图。</a:t>
            </a:r>
          </a:p>
          <a:p>
            <a:r>
              <a:rPr lang="zh-CN" altLang="en-US" smtClean="0">
                <a:latin typeface="Arial" pitchFamily="34" charset="0"/>
              </a:rPr>
              <a:t>下图为</a:t>
            </a:r>
            <a:r>
              <a:rPr lang="en-US" altLang="zh-CN" smtClean="0">
                <a:latin typeface="Arial" pitchFamily="34" charset="0"/>
              </a:rPr>
              <a:t>100</a:t>
            </a:r>
            <a:r>
              <a:rPr lang="zh-CN" altLang="en-US" smtClean="0">
                <a:latin typeface="Arial" pitchFamily="34" charset="0"/>
              </a:rPr>
              <a:t>家上市公司的主要财务数据气泡图。</a:t>
            </a:r>
          </a:p>
          <a:p>
            <a:r>
              <a:rPr lang="zh-CN" altLang="en-US" smtClean="0">
                <a:latin typeface="Arial" pitchFamily="34" charset="0"/>
              </a:rPr>
              <a:t>横轴为主营业务收入，纵轴为主营业务利润，气泡面积为资产收益率（白色气泡为负数）。</a:t>
            </a:r>
          </a:p>
          <a:p>
            <a:r>
              <a:rPr lang="zh-CN" altLang="en-US" smtClean="0">
                <a:latin typeface="Arial" pitchFamily="34" charset="0"/>
              </a:rPr>
              <a:t>由图可以看出，主营业务收入和主营业务利润成正相关关系。但是有些公司主营业务收入比较高，但主营业务利润较低甚至为负。</a:t>
            </a:r>
          </a:p>
          <a:p>
            <a:r>
              <a:rPr lang="zh-CN" altLang="en-US" smtClean="0">
                <a:latin typeface="Arial" pitchFamily="34" charset="0"/>
              </a:rPr>
              <a:t>白气泡表明该公司净资产收益率为负数，净利润为负，表明该公司亏损。白气泡越大，亏损越严重，投资回报越差。</a:t>
            </a:r>
          </a:p>
          <a:p>
            <a:r>
              <a:rPr lang="zh-CN" altLang="en-US" smtClean="0">
                <a:latin typeface="Arial" pitchFamily="34" charset="0"/>
              </a:rPr>
              <a:t>蓝气泡越大，净资产收益率越高。</a:t>
            </a:r>
          </a:p>
          <a:p>
            <a:endParaRPr lang="zh-CN" altLang="en-US" smtClean="0"/>
          </a:p>
        </p:txBody>
      </p:sp>
      <p:sp>
        <p:nvSpPr>
          <p:cNvPr id="117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84626E26-0EE6-4B83-A838-1B7483163CAA}" type="slidenum">
              <a:rPr lang="en-US" altLang="zh-CN" smtClean="0">
                <a:latin typeface="Arial Narrow" pitchFamily="34" charset="0"/>
                <a:ea typeface="宋体" pitchFamily="2" charset="-122"/>
              </a:rPr>
              <a:pPr eaLnBrk="1" hangingPunct="1"/>
              <a:t>15</a:t>
            </a:fld>
            <a:endParaRPr lang="en-US" altLang="zh-CN" smtClean="0">
              <a:latin typeface="Arial Narrow" pitchFamily="34" charset="0"/>
              <a:ea typeface="宋体" pitchFamily="2" charset="-122"/>
            </a:endParaRPr>
          </a:p>
        </p:txBody>
      </p:sp>
    </p:spTree>
    <p:extLst>
      <p:ext uri="{BB962C8B-B14F-4D97-AF65-F5344CB8AC3E}">
        <p14:creationId xmlns:p14="http://schemas.microsoft.com/office/powerpoint/2010/main" val="27279336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2" descr="C:\Users\曾小青\Pictures\pictures\经管学院标题.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33351"/>
            <a:ext cx="1730092" cy="3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曾小青\Pictures\pictures\校训.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5" y="152139"/>
            <a:ext cx="1962373" cy="26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曾小青\Pictures\pictures\大会堂.jpg"/>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5" descr="C:\Users\曾小青\Pictures\pictures\图书馆.jpg"/>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016"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C:\Users\曾小青\Pictures\pictures\云鼎.jpg"/>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8280"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9" descr="C:\Users\曾小青\Pictures\pictures\文法楼.jpg"/>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9752"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81" name="Rectangle 9"/>
          <p:cNvSpPr>
            <a:spLocks noGrp="1" noChangeArrowheads="1"/>
          </p:cNvSpPr>
          <p:nvPr>
            <p:ph type="ctrTitle" sz="quarter"/>
          </p:nvPr>
        </p:nvSpPr>
        <p:spPr>
          <a:xfrm>
            <a:off x="685800" y="1330114"/>
            <a:ext cx="7772400" cy="917972"/>
          </a:xfrm>
        </p:spPr>
        <p:txBody>
          <a:bodyPr/>
          <a:lstStyle>
            <a:lvl1pPr algn="ctr">
              <a:defRPr sz="2400">
                <a:solidFill>
                  <a:srgbClr val="FF9900"/>
                </a:solidFill>
              </a:defRPr>
            </a:lvl1pPr>
          </a:lstStyle>
          <a:p>
            <a:r>
              <a:rPr lang="zh-CN" altLang="en-US" smtClean="0"/>
              <a:t>单击此处编辑母版标题样式</a:t>
            </a:r>
            <a:endParaRPr lang="zh-CN" altLang="en-US"/>
          </a:p>
        </p:txBody>
      </p:sp>
      <p:sp>
        <p:nvSpPr>
          <p:cNvPr id="3082" name="Rectangle 10"/>
          <p:cNvSpPr>
            <a:spLocks noGrp="1" noChangeArrowheads="1"/>
          </p:cNvSpPr>
          <p:nvPr>
            <p:ph type="subTitle" sz="quarter" idx="1"/>
          </p:nvPr>
        </p:nvSpPr>
        <p:spPr>
          <a:xfrm>
            <a:off x="1371600" y="2408727"/>
            <a:ext cx="6400800" cy="487059"/>
          </a:xfrm>
        </p:spPr>
        <p:txBody>
          <a:bodyPr anchor="ctr"/>
          <a:lstStyle>
            <a:lvl1pPr marL="0" indent="0" algn="ctr">
              <a:buFont typeface="Wingdings" pitchFamily="2" charset="2"/>
              <a:buNone/>
              <a:defRPr b="1">
                <a:solidFill>
                  <a:srgbClr val="FF9900"/>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30208886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40253834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1151" y="141685"/>
            <a:ext cx="2087563" cy="458985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141685"/>
            <a:ext cx="6113462" cy="458985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253112823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395289" y="681038"/>
            <a:ext cx="8353425" cy="4050506"/>
          </a:xfrm>
        </p:spPr>
        <p:txBody>
          <a:bodyPr/>
          <a:lstStyle/>
          <a:p>
            <a:pPr lvl="0"/>
            <a:r>
              <a:rPr lang="zh-CN" altLang="en-US" noProof="0" smtClean="0"/>
              <a:t>单击图标添加表格</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226342965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剪贴画与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395288" y="681038"/>
            <a:ext cx="4100512" cy="4050506"/>
          </a:xfrm>
        </p:spPr>
        <p:txBody>
          <a:bodyPr/>
          <a:lstStyle/>
          <a:p>
            <a:pPr lvl="0"/>
            <a:r>
              <a:rPr lang="zh-CN" altLang="en-US" noProof="0" smtClean="0"/>
              <a:t>单击图标添加联机映像</a:t>
            </a:r>
            <a:endParaRPr lang="zh-CN" altLang="en-US" noProof="0"/>
          </a:p>
        </p:txBody>
      </p:sp>
      <p:sp>
        <p:nvSpPr>
          <p:cNvPr id="4" name="竖排文字占位符 3"/>
          <p:cNvSpPr>
            <a:spLocks noGrp="1"/>
          </p:cNvSpPr>
          <p:nvPr>
            <p:ph type="body" orient="vert" sz="half" idx="2"/>
          </p:nvPr>
        </p:nvSpPr>
        <p:spPr>
          <a:xfrm>
            <a:off x="4648200" y="681038"/>
            <a:ext cx="4100513" cy="405050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51358496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395289" y="681038"/>
            <a:ext cx="8353425" cy="4050506"/>
          </a:xfrm>
        </p:spPr>
        <p:txBody>
          <a:bodyPr/>
          <a:lstStyle/>
          <a:p>
            <a:pPr lvl="0"/>
            <a:r>
              <a:rPr lang="zh-CN" altLang="en-US" noProof="0" smtClean="0"/>
              <a:t>单击图标添加 </a:t>
            </a:r>
            <a:r>
              <a:rPr lang="en-US" altLang="zh-CN" noProof="0" smtClean="0"/>
              <a:t>SmartArt </a:t>
            </a:r>
            <a:r>
              <a:rPr lang="zh-CN" altLang="en-US" noProof="0" smtClean="0"/>
              <a:t>图形</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09164260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57539360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95289" y="681038"/>
            <a:ext cx="8353425" cy="4050506"/>
          </a:xfrm>
        </p:spPr>
        <p:txBody>
          <a:bodyPr/>
          <a:lstStyle/>
          <a:p>
            <a:pPr lvl="0"/>
            <a:r>
              <a:rPr lang="zh-CN" altLang="en-US" noProof="0" smtClean="0"/>
              <a:t>单击图标添加图表</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7220157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3" name="矩形 2"/>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0" y="3448825"/>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7389" y="3406379"/>
            <a:ext cx="742511" cy="32316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zh-CN" altLang="en-US" sz="1500" b="1">
                <a:solidFill>
                  <a:srgbClr val="C00000"/>
                </a:solidFill>
                <a:effectLst>
                  <a:outerShdw blurRad="38100" dist="38100" dir="2700000" algn="tl">
                    <a:srgbClr val="000000">
                      <a:alpha val="43137"/>
                    </a:srgbClr>
                  </a:outerShdw>
                </a:effectLst>
                <a:latin typeface="+mj-ea"/>
                <a:ea typeface="+mj-ea"/>
              </a:rPr>
              <a:t>谢  谢 </a:t>
            </a:r>
          </a:p>
        </p:txBody>
      </p:sp>
      <p:pic>
        <p:nvPicPr>
          <p:cNvPr id="7" name="Picture 5" descr="C:\Users\曾小青\Pictures\pictures\经管学院标题.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3516"/>
            <a:ext cx="2203450" cy="4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10"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0" y="3448825"/>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8"/>
          <p:cNvSpPr>
            <a:spLocks noGrp="1"/>
          </p:cNvSpPr>
          <p:nvPr>
            <p:ph type="body" sz="quarter" idx="10"/>
          </p:nvPr>
        </p:nvSpPr>
        <p:spPr>
          <a:xfrm>
            <a:off x="2447765" y="951570"/>
            <a:ext cx="4248471" cy="577955"/>
          </a:xfrm>
        </p:spPr>
        <p:txBody>
          <a:bodyPr/>
          <a:lstStyle>
            <a:lvl1pPr marL="0" indent="0" algn="ctr">
              <a:buNone/>
              <a:defRPr sz="2400" baseline="0">
                <a:solidFill>
                  <a:schemeClr val="accent2"/>
                </a:solidFill>
              </a:defRPr>
            </a:lvl1pPr>
          </a:lstStyle>
          <a:p>
            <a:pPr lvl="0"/>
            <a:r>
              <a:rPr lang="zh-CN" altLang="en-US" smtClean="0"/>
              <a:t>编辑母版文本样式</a:t>
            </a:r>
          </a:p>
        </p:txBody>
      </p:sp>
    </p:spTree>
    <p:extLst>
      <p:ext uri="{BB962C8B-B14F-4D97-AF65-F5344CB8AC3E}">
        <p14:creationId xmlns:p14="http://schemas.microsoft.com/office/powerpoint/2010/main" val="41864541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3" name="矩形 2"/>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6266" y="3435846"/>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7389" y="3406379"/>
            <a:ext cx="742511" cy="32316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zh-CN" altLang="en-US" sz="1500" b="1">
                <a:solidFill>
                  <a:srgbClr val="C00000"/>
                </a:solidFill>
                <a:effectLst>
                  <a:outerShdw blurRad="38100" dist="38100" dir="2700000" algn="tl">
                    <a:srgbClr val="000000">
                      <a:alpha val="43137"/>
                    </a:srgbClr>
                  </a:outerShdw>
                </a:effectLst>
                <a:latin typeface="+mj-ea"/>
                <a:ea typeface="+mj-ea"/>
              </a:rPr>
              <a:t>谢  谢 </a:t>
            </a:r>
          </a:p>
        </p:txBody>
      </p:sp>
      <p:pic>
        <p:nvPicPr>
          <p:cNvPr id="7" name="Picture 5" descr="C:\Users\曾小青\Pictures\pictures\经管学院标题.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3517"/>
            <a:ext cx="1763688" cy="39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8"/>
          <p:cNvSpPr>
            <a:spLocks noGrp="1"/>
          </p:cNvSpPr>
          <p:nvPr>
            <p:ph type="body" sz="quarter" idx="10"/>
          </p:nvPr>
        </p:nvSpPr>
        <p:spPr>
          <a:xfrm>
            <a:off x="2447765" y="951570"/>
            <a:ext cx="4248471" cy="577955"/>
          </a:xfrm>
        </p:spPr>
        <p:txBody>
          <a:bodyPr/>
          <a:lstStyle>
            <a:lvl1pPr marL="0" indent="0" algn="ctr">
              <a:buNone/>
              <a:defRPr sz="2400" baseline="0">
                <a:solidFill>
                  <a:schemeClr val="accent2"/>
                </a:solidFill>
              </a:defRPr>
            </a:lvl1pPr>
          </a:lstStyle>
          <a:p>
            <a:pPr lvl="0"/>
            <a:r>
              <a:rPr lang="zh-CN" altLang="en-US" smtClean="0"/>
              <a:t>编辑母版文本样式</a:t>
            </a:r>
          </a:p>
        </p:txBody>
      </p:sp>
    </p:spTree>
    <p:extLst>
      <p:ext uri="{BB962C8B-B14F-4D97-AF65-F5344CB8AC3E}">
        <p14:creationId xmlns:p14="http://schemas.microsoft.com/office/powerpoint/2010/main" val="49912436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216E1086-5602-4816-B6B0-FA26A4460233}" type="slidenum">
              <a:rPr lang="en-US" altLang="zh-CN"/>
              <a:pPr>
                <a:defRPr/>
              </a:pPr>
              <a:t>‹#›</a:t>
            </a:fld>
            <a:endParaRPr lang="en-US" altLang="zh-CN"/>
          </a:p>
        </p:txBody>
      </p:sp>
    </p:spTree>
    <p:extLst>
      <p:ext uri="{BB962C8B-B14F-4D97-AF65-F5344CB8AC3E}">
        <p14:creationId xmlns:p14="http://schemas.microsoft.com/office/powerpoint/2010/main" val="2908039362"/>
      </p:ext>
    </p:extLst>
  </p:cSld>
  <p:clrMapOvr>
    <a:masterClrMapping/>
  </p:clrMapOvr>
  <p:transition spd="med">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dirty="0"/>
          </a:p>
        </p:txBody>
      </p:sp>
      <p:sp>
        <p:nvSpPr>
          <p:cNvPr id="1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143957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50031"/>
            <a:ext cx="7345362" cy="485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006079"/>
            <a:ext cx="4038600" cy="358854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06079"/>
            <a:ext cx="4038600" cy="358854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4783931"/>
            <a:ext cx="2133600" cy="357188"/>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4783931"/>
            <a:ext cx="2895600" cy="357188"/>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43DC4204-0557-457F-B241-63089E58EEEE}" type="slidenum">
              <a:rPr lang="en-US" altLang="zh-CN" smtClean="0"/>
              <a:pPr>
                <a:defRPr/>
              </a:pPr>
              <a:t>‹#›</a:t>
            </a:fld>
            <a:endParaRPr lang="en-US" altLang="zh-CN"/>
          </a:p>
        </p:txBody>
      </p:sp>
    </p:spTree>
    <p:extLst>
      <p:ext uri="{BB962C8B-B14F-4D97-AF65-F5344CB8AC3E}">
        <p14:creationId xmlns:p14="http://schemas.microsoft.com/office/powerpoint/2010/main" val="1653589363"/>
      </p:ext>
    </p:extLst>
  </p:cSld>
  <p:clrMapOvr>
    <a:masterClrMapping/>
  </p:clrMapOvr>
  <p:transition spd="med">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457200" y="4783931"/>
            <a:ext cx="2133600" cy="357188"/>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4783931"/>
            <a:ext cx="2895600" cy="357188"/>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28770608-95C1-4894-96EE-0AA1462CCEC5}" type="slidenum">
              <a:rPr lang="en-US" altLang="zh-CN"/>
              <a:pPr>
                <a:defRPr/>
              </a:pPr>
              <a:t>‹#›</a:t>
            </a:fld>
            <a:endParaRPr lang="en-US" altLang="zh-CN"/>
          </a:p>
        </p:txBody>
      </p:sp>
    </p:spTree>
    <p:extLst>
      <p:ext uri="{BB962C8B-B14F-4D97-AF65-F5344CB8AC3E}">
        <p14:creationId xmlns:p14="http://schemas.microsoft.com/office/powerpoint/2010/main" val="3138257286"/>
      </p:ext>
    </p:extLst>
  </p:cSld>
  <p:clrMapOvr>
    <a:masterClrMapping/>
  </p:clrMapOvr>
  <p:transition spd="med">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6" name="标题占位符 1"/>
          <p:cNvSpPr>
            <a:spLocks noGrp="1" noChangeArrowheads="1"/>
          </p:cNvSpPr>
          <p:nvPr>
            <p:ph type="title"/>
          </p:nvPr>
        </p:nvSpPr>
        <p:spPr bwMode="auto">
          <a:xfrm>
            <a:off x="457200" y="2514601"/>
            <a:ext cx="8229600" cy="59412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altLang="en-US" smtClean="0"/>
              <a:t>单击此处编辑母版标题样式</a:t>
            </a:r>
            <a:endParaRPr lang="zh-CN" dirty="0"/>
          </a:p>
        </p:txBody>
      </p:sp>
    </p:spTree>
    <p:extLst>
      <p:ext uri="{BB962C8B-B14F-4D97-AF65-F5344CB8AC3E}">
        <p14:creationId xmlns:p14="http://schemas.microsoft.com/office/powerpoint/2010/main" val="37090250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508875" y="4854179"/>
            <a:ext cx="1133644"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kumimoji="0" lang="en-US" altLang="zh-CN" sz="525" b="1">
                <a:solidFill>
                  <a:srgbClr val="A6A6A6"/>
                </a:solidFill>
                <a:cs typeface="Arial" pitchFamily="34" charset="0"/>
              </a:rPr>
              <a:t>yonyou Software Corporation</a:t>
            </a:r>
            <a:endParaRPr kumimoji="0" lang="zh-CN" altLang="en-US" sz="525" b="1">
              <a:solidFill>
                <a:srgbClr val="A6A6A6"/>
              </a:solidFill>
              <a:cs typeface="Arial" pitchFamily="34" charset="0"/>
            </a:endParaRPr>
          </a:p>
        </p:txBody>
      </p:sp>
      <p:sp>
        <p:nvSpPr>
          <p:cNvPr id="4" name="标题 1"/>
          <p:cNvSpPr>
            <a:spLocks noGrp="1"/>
          </p:cNvSpPr>
          <p:nvPr>
            <p:ph type="title"/>
          </p:nvPr>
        </p:nvSpPr>
        <p:spPr>
          <a:xfrm>
            <a:off x="304912" y="114365"/>
            <a:ext cx="7391422" cy="318538"/>
          </a:xfrm>
          <a:prstGeom prst="rect">
            <a:avLst/>
          </a:prstGeom>
        </p:spPr>
        <p:txBody>
          <a:bodyPr/>
          <a:lstStyle>
            <a:lvl1pPr algn="l">
              <a:defRPr sz="1800">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8259324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7657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7026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74179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11266" name="Picture 2" descr="E:\工作\2017\用友\集团\8.31新PPTvi\封面封底\内页.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518863" y="22895"/>
            <a:ext cx="8301607"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quarter" idx="10"/>
          </p:nvPr>
        </p:nvSpPr>
        <p:spPr>
          <a:xfrm>
            <a:off x="518863" y="699542"/>
            <a:ext cx="8013578" cy="4248472"/>
          </a:xfrm>
          <a:prstGeom prst="rect">
            <a:avLst/>
          </a:prstGeom>
        </p:spPr>
        <p:txBody>
          <a:bodyPr/>
          <a:lstStyle>
            <a:lvl1pPr>
              <a:lnSpc>
                <a:spcPct val="150000"/>
              </a:lnSpc>
              <a:spcBef>
                <a:spcPts val="0"/>
              </a:spcBef>
              <a:defRPr sz="2000">
                <a:latin typeface="微软雅黑" panose="020B0503020204020204" pitchFamily="34" charset="-122"/>
                <a:ea typeface="微软雅黑" panose="020B0503020204020204" pitchFamily="34" charset="-122"/>
              </a:defRPr>
            </a:lvl1pPr>
            <a:lvl2pPr>
              <a:lnSpc>
                <a:spcPct val="150000"/>
              </a:lnSpc>
              <a:spcBef>
                <a:spcPts val="0"/>
              </a:spcBef>
              <a:defRPr sz="2000">
                <a:latin typeface="微软雅黑" panose="020B0503020204020204" pitchFamily="34" charset="-122"/>
                <a:ea typeface="微软雅黑" panose="020B0503020204020204" pitchFamily="34" charset="-122"/>
              </a:defRPr>
            </a:lvl2pPr>
            <a:lvl3pPr>
              <a:lnSpc>
                <a:spcPct val="150000"/>
              </a:lnSpc>
              <a:spcBef>
                <a:spcPts val="0"/>
              </a:spcBef>
              <a:defRPr sz="1800">
                <a:latin typeface="微软雅黑" panose="020B0503020204020204" pitchFamily="34" charset="-122"/>
                <a:ea typeface="微软雅黑" panose="020B0503020204020204" pitchFamily="34" charset="-122"/>
              </a:defRPr>
            </a:lvl3pPr>
            <a:lvl4pPr>
              <a:lnSpc>
                <a:spcPct val="150000"/>
              </a:lnSpc>
              <a:spcBef>
                <a:spcPts val="0"/>
              </a:spcBef>
              <a:defRPr sz="1600">
                <a:latin typeface="微软雅黑" panose="020B0503020204020204" pitchFamily="34" charset="-122"/>
                <a:ea typeface="微软雅黑" panose="020B0503020204020204" pitchFamily="34" charset="-122"/>
              </a:defRPr>
            </a:lvl4pPr>
            <a:lvl5pPr>
              <a:lnSpc>
                <a:spcPct val="150000"/>
              </a:lnSpc>
              <a:spcBef>
                <a:spcPts val="0"/>
              </a:spcBef>
              <a:defRPr sz="1600">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0845277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23555" name="Picture 3" descr="E:\工作\2017\用友\集团\8.31新PPTvi\封面封底\内页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a:xfrm>
            <a:off x="179512"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8651215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2852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000" b="1"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编辑母版文本样式</a:t>
            </a:r>
          </a:p>
        </p:txBody>
      </p:sp>
      <p:sp>
        <p:nvSpPr>
          <p:cNvPr id="12"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326670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457200" y="1183005"/>
            <a:ext cx="3977640" cy="339471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noAutofit/>
          </a:bodyPr>
          <a:lstStyle/>
          <a:p>
            <a:endParaRPr/>
          </a:p>
        </p:txBody>
      </p:sp>
      <p:sp>
        <p:nvSpPr>
          <p:cNvPr id="8" name="标题 7"/>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743593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300499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6976802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6644270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933876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8" y="681038"/>
            <a:ext cx="4100512" cy="405050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81038"/>
            <a:ext cx="4100513" cy="405050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2738070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740265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4" name="Picture 3" descr="E:\工作\2017\用友\集团\李凯8.31新PPTvi\封面封底\方案1\封面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179512"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6098763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09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8003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body">
    <p:bg>
      <p:bgPr>
        <a:solidFill>
          <a:srgbClr val="FFFFFF"/>
        </a:solid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41714113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标题 3"/>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47123947"/>
      </p:ext>
    </p:extLst>
  </p:cSld>
  <p:clrMapOvr>
    <a:masterClrMapping/>
  </p:clrMapOvr>
  <p:transition>
    <p:split orient="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4021217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26314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AE2BC8B-FFD1-4F58-870F-8EF74B884EC4}" type="datetimeFigureOut">
              <a:rPr lang="zh-CN" altLang="en-US" smtClean="0"/>
              <a:pPr/>
              <a:t>2019/4/20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8E177E-EED9-4AA4-BA16-7D2042F33269}"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3198"/>
          </a:xfrm>
          <a:prstGeom prst="rect">
            <a:avLst/>
          </a:prstGeom>
        </p:spPr>
      </p:pic>
      <p:sp>
        <p:nvSpPr>
          <p:cNvPr id="12" name="标题 11">
            <a:extLst>
              <a:ext uri="{FF2B5EF4-FFF2-40B4-BE49-F238E27FC236}">
                <a16:creationId xmlns:a16="http://schemas.microsoft.com/office/drawing/2014/main" id="{549A4B9A-7E7F-41FE-84FE-C020434F1803}"/>
              </a:ext>
            </a:extLst>
          </p:cNvPr>
          <p:cNvSpPr>
            <a:spLocks noGrp="1"/>
          </p:cNvSpPr>
          <p:nvPr>
            <p:ph type="title"/>
          </p:nvPr>
        </p:nvSpPr>
        <p:spPr>
          <a:xfrm>
            <a:off x="628650" y="202624"/>
            <a:ext cx="7886700" cy="431564"/>
          </a:xfrm>
        </p:spPr>
        <p:txBody>
          <a:bodyPr>
            <a:normAutofit/>
          </a:bodyPr>
          <a:lstStyle>
            <a:lvl1pPr>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4" name="文本占位符 13">
            <a:extLst>
              <a:ext uri="{FF2B5EF4-FFF2-40B4-BE49-F238E27FC236}">
                <a16:creationId xmlns:a16="http://schemas.microsoft.com/office/drawing/2014/main" id="{F866F622-41AF-4D7E-88F5-88EDE9E5516F}"/>
              </a:ext>
            </a:extLst>
          </p:cNvPr>
          <p:cNvSpPr>
            <a:spLocks noGrp="1"/>
          </p:cNvSpPr>
          <p:nvPr>
            <p:ph type="body" sz="quarter" idx="13"/>
          </p:nvPr>
        </p:nvSpPr>
        <p:spPr>
          <a:xfrm>
            <a:off x="576695" y="789709"/>
            <a:ext cx="8349421" cy="394855"/>
          </a:xfrm>
        </p:spPr>
        <p:txBody>
          <a:bodyPr/>
          <a:lstStyle>
            <a:lvl1pPr marL="171450" indent="-171450">
              <a:buClr>
                <a:srgbClr val="FF0000"/>
              </a:buClr>
              <a:buFont typeface="Wingdings" panose="05000000000000000000" pitchFamily="2" charset="2"/>
              <a:buChar char="n"/>
              <a:defRPr sz="1800">
                <a:latin typeface="微软雅黑" panose="020B0503020204020204" pitchFamily="34" charset="-122"/>
                <a:ea typeface="微软雅黑" panose="020B0503020204020204" pitchFamily="34" charset="-122"/>
              </a:defRPr>
            </a:lvl1pPr>
            <a:lvl2pPr marL="342900" indent="0">
              <a:lnSpc>
                <a:spcPct val="100000"/>
              </a:lnSpc>
              <a:buClr>
                <a:srgbClr val="FF0000"/>
              </a:buClr>
              <a:buFont typeface="Wingdings" panose="05000000000000000000" pitchFamily="2" charset="2"/>
              <a:buNone/>
              <a:defRPr sz="1500">
                <a:latin typeface="微软雅黑" panose="020B0503020204020204" pitchFamily="34" charset="-122"/>
                <a:ea typeface="微软雅黑" panose="020B0503020204020204" pitchFamily="34" charset="-122"/>
              </a:defRPr>
            </a:lvl2pPr>
          </a:lstStyle>
          <a:p>
            <a:pPr lvl="0"/>
            <a:r>
              <a:rPr lang="zh-CN" altLang="en-US" dirty="0"/>
              <a:t>编辑母版文本样式</a:t>
            </a:r>
          </a:p>
        </p:txBody>
      </p:sp>
      <p:sp>
        <p:nvSpPr>
          <p:cNvPr id="16" name="文本占位符 15">
            <a:extLst>
              <a:ext uri="{FF2B5EF4-FFF2-40B4-BE49-F238E27FC236}">
                <a16:creationId xmlns:a16="http://schemas.microsoft.com/office/drawing/2014/main" id="{F3408AC4-DBDE-4D9B-A119-38EDB52843F6}"/>
              </a:ext>
            </a:extLst>
          </p:cNvPr>
          <p:cNvSpPr>
            <a:spLocks noGrp="1"/>
          </p:cNvSpPr>
          <p:nvPr>
            <p:ph type="body" sz="quarter" idx="14"/>
          </p:nvPr>
        </p:nvSpPr>
        <p:spPr>
          <a:xfrm>
            <a:off x="576695" y="1231323"/>
            <a:ext cx="8354184" cy="3725141"/>
          </a:xfrm>
        </p:spPr>
        <p:txBody>
          <a:bodyPr>
            <a:normAutofit/>
          </a:bodyPr>
          <a:lstStyle>
            <a:lvl1pPr marL="0" indent="0">
              <a:buFontTx/>
              <a:buNone/>
              <a:defRPr sz="1500">
                <a:latin typeface="微软雅黑" panose="020B0503020204020204" pitchFamily="34" charset="-122"/>
                <a:ea typeface="微软雅黑" panose="020B0503020204020204" pitchFamily="34" charset="-122"/>
              </a:defRPr>
            </a:lvl1pPr>
            <a:lvl2pPr marL="342900" indent="0">
              <a:buFontTx/>
              <a:buNone/>
              <a:defRPr sz="1500">
                <a:latin typeface="微软雅黑" panose="020B0503020204020204" pitchFamily="34" charset="-122"/>
                <a:ea typeface="微软雅黑" panose="020B0503020204020204" pitchFamily="34" charset="-122"/>
              </a:defRPr>
            </a:lvl2pPr>
            <a:lvl3pPr marL="685800" indent="0">
              <a:buFontTx/>
              <a:buNone/>
              <a:defRPr sz="1350">
                <a:latin typeface="微软雅黑" panose="020B0503020204020204" pitchFamily="34" charset="-122"/>
                <a:ea typeface="微软雅黑" panose="020B0503020204020204" pitchFamily="34" charset="-122"/>
              </a:defRPr>
            </a:lvl3pPr>
            <a:lvl4pPr marL="1028700" indent="0">
              <a:buFontTx/>
              <a:buNone/>
              <a:defRPr sz="1200">
                <a:latin typeface="微软雅黑" panose="020B0503020204020204" pitchFamily="34" charset="-122"/>
                <a:ea typeface="微软雅黑" panose="020B0503020204020204" pitchFamily="34" charset="-122"/>
              </a:defRPr>
            </a:lvl4pPr>
            <a:lvl5pPr marL="1371600" indent="0">
              <a:buFontTx/>
              <a:buNone/>
              <a:defRPr sz="1200">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zh-CN" altLang="en-US" dirty="0"/>
          </a:p>
        </p:txBody>
      </p:sp>
      <p:sp>
        <p:nvSpPr>
          <p:cNvPr id="2" name="矩形 1"/>
          <p:cNvSpPr/>
          <p:nvPr userDrawn="1"/>
        </p:nvSpPr>
        <p:spPr>
          <a:xfrm>
            <a:off x="7487491" y="239510"/>
            <a:ext cx="1553135" cy="39467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84771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
        <p:nvSpPr>
          <p:cNvPr id="2" name="矩形 1"/>
          <p:cNvSpPr/>
          <p:nvPr userDrawn="1"/>
        </p:nvSpPr>
        <p:spPr>
          <a:xfrm>
            <a:off x="269889" y="-19050"/>
            <a:ext cx="252579" cy="681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515881" y="662490"/>
            <a:ext cx="73950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标题占位符 1"/>
          <p:cNvSpPr>
            <a:spLocks noGrp="1"/>
          </p:cNvSpPr>
          <p:nvPr>
            <p:ph type="title"/>
          </p:nvPr>
        </p:nvSpPr>
        <p:spPr>
          <a:xfrm>
            <a:off x="590392" y="102152"/>
            <a:ext cx="5468855" cy="477236"/>
          </a:xfrm>
          <a:prstGeom prst="rect">
            <a:avLst/>
          </a:prstGeom>
        </p:spPr>
        <p:txBody>
          <a:bodyPr vert="horz" lIns="91440" tIns="45720" rIns="91440" bIns="45720" rtlCol="0" anchor="ctr">
            <a:normAutofit/>
          </a:bodyPr>
          <a:lstStyle>
            <a:lvl1pPr algn="l">
              <a:defRPr sz="2099"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8162943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4000" y="243000"/>
            <a:ext cx="8496000" cy="567000"/>
          </a:xfrm>
          <a:prstGeom prst="rect">
            <a:avLst/>
          </a:prstGeom>
        </p:spPr>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4117795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标题 1"/>
          <p:cNvSpPr>
            <a:spLocks noGrp="1"/>
          </p:cNvSpPr>
          <p:nvPr>
            <p:ph type="title"/>
          </p:nvPr>
        </p:nvSpPr>
        <p:spPr>
          <a:xfrm>
            <a:off x="304912" y="114365"/>
            <a:ext cx="7391422" cy="318538"/>
          </a:xfrm>
          <a:prstGeom prst="rect">
            <a:avLst/>
          </a:prstGeom>
        </p:spPr>
        <p:txBody>
          <a:bodyPr/>
          <a:lstStyle>
            <a:lvl1pPr algn="l">
              <a:defRPr sz="18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494464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2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783931"/>
            <a:ext cx="2133600" cy="357188"/>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4783931"/>
            <a:ext cx="2895600" cy="357188"/>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E474A203-5A0C-46A4-9E2B-DC6AF746D148}" type="slidenum">
              <a:rPr lang="en-US" altLang="zh-CN"/>
              <a:pPr>
                <a:defRPr/>
              </a:pPr>
              <a:t>‹#›</a:t>
            </a:fld>
            <a:endParaRPr lang="en-US" altLang="zh-CN"/>
          </a:p>
        </p:txBody>
      </p:sp>
    </p:spTree>
    <p:extLst>
      <p:ext uri="{BB962C8B-B14F-4D97-AF65-F5344CB8AC3E}">
        <p14:creationId xmlns:p14="http://schemas.microsoft.com/office/powerpoint/2010/main" val="1951352310"/>
      </p:ext>
    </p:extLst>
  </p:cSld>
  <p:clrMapOvr>
    <a:masterClrMapping/>
  </p:clrMapOvr>
  <p:transition spd="med">
    <p:random/>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5" name="Picture 6" descr="F:\公司项目\2014项目\用友\UAP\基于大数据的实时分析与智慧决策PPT\美化\6.png"/>
          <p:cNvPicPr>
            <a:picLocks noChangeAspect="1" noChangeArrowheads="1"/>
          </p:cNvPicPr>
          <p:nvPr userDrawn="1"/>
        </p:nvPicPr>
        <p:blipFill>
          <a:blip r:embed="rId2" cstate="print"/>
          <a:srcRect/>
          <a:stretch>
            <a:fillRect/>
          </a:stretch>
        </p:blipFill>
        <p:spPr bwMode="auto">
          <a:xfrm>
            <a:off x="4920693" y="1761660"/>
            <a:ext cx="4223307" cy="3381840"/>
          </a:xfrm>
          <a:prstGeom prst="rect">
            <a:avLst/>
          </a:prstGeom>
          <a:noFill/>
        </p:spPr>
      </p:pic>
      <p:sp>
        <p:nvSpPr>
          <p:cNvPr id="6" name="矩形 5"/>
          <p:cNvSpPr/>
          <p:nvPr userDrawn="1"/>
        </p:nvSpPr>
        <p:spPr>
          <a:xfrm>
            <a:off x="0" y="5056026"/>
            <a:ext cx="9144000" cy="87474"/>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256853" y="134541"/>
            <a:ext cx="8363272" cy="367550"/>
          </a:xfrm>
          <a:prstGeom prst="rect">
            <a:avLst/>
          </a:prstGeom>
        </p:spPr>
        <p:txBody>
          <a:bodyPr/>
          <a:lstStyle>
            <a:lvl1pPr algn="l">
              <a:defRPr sz="1800">
                <a:solidFill>
                  <a:srgbClr val="E6001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79857369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标题和图表">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339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1" y="844154"/>
            <a:ext cx="3997325" cy="375046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9476" y="844154"/>
            <a:ext cx="3997325" cy="3750469"/>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sldNum" sz="quarter" idx="10"/>
          </p:nvPr>
        </p:nvSpPr>
        <p:spPr>
          <a:xfrm>
            <a:off x="3276600" y="4786312"/>
            <a:ext cx="2133600" cy="357188"/>
          </a:xfrm>
          <a:prstGeom prst="rect">
            <a:avLst/>
          </a:prstGeom>
        </p:spPr>
        <p:txBody>
          <a:bodyPr/>
          <a:lstStyle>
            <a:lvl1pPr>
              <a:defRPr/>
            </a:lvl1pPr>
          </a:lstStyle>
          <a:p>
            <a:pPr>
              <a:defRPr/>
            </a:pPr>
            <a:fld id="{7DA30EA1-E1D3-4244-ADD3-E7DFF2E0F64A}" type="slidenum">
              <a:rPr lang="en-US" altLang="zh-CN"/>
              <a:pPr>
                <a:defRPr/>
              </a:pPr>
              <a:t>‹#›</a:t>
            </a:fld>
            <a:endParaRPr lang="en-US" altLang="zh-CN"/>
          </a:p>
        </p:txBody>
      </p:sp>
    </p:spTree>
    <p:extLst>
      <p:ext uri="{BB962C8B-B14F-4D97-AF65-F5344CB8AC3E}">
        <p14:creationId xmlns:p14="http://schemas.microsoft.com/office/powerpoint/2010/main" val="405535073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69602127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5663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97594949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7"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6150158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5289" y="141685"/>
            <a:ext cx="8353424" cy="45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8" name="Rectangle 3"/>
          <p:cNvSpPr>
            <a:spLocks noGrp="1" noChangeArrowheads="1"/>
          </p:cNvSpPr>
          <p:nvPr>
            <p:ph type="body" idx="1"/>
          </p:nvPr>
        </p:nvSpPr>
        <p:spPr bwMode="auto">
          <a:xfrm>
            <a:off x="395289" y="681038"/>
            <a:ext cx="8353425" cy="40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1" name="Picture 3" descr="C:\Users\曾小青\Pictures\pictures\校训.gif"/>
          <p:cNvPicPr>
            <a:picLocks noChangeAspect="1" noChangeArrowheads="1"/>
          </p:cNvPicPr>
          <p:nvPr userDrawn="1"/>
        </p:nvPicPr>
        <p:blipFill>
          <a:blip r:embed="rId60" cstate="print">
            <a:extLst>
              <a:ext uri="{28A0092B-C50C-407E-A947-70E740481C1C}">
                <a14:useLocalDpi xmlns:a14="http://schemas.microsoft.com/office/drawing/2010/main" val="0"/>
              </a:ext>
            </a:extLst>
          </a:blip>
          <a:srcRect/>
          <a:stretch>
            <a:fillRect/>
          </a:stretch>
        </p:blipFill>
        <p:spPr bwMode="auto">
          <a:xfrm>
            <a:off x="6948265" y="152139"/>
            <a:ext cx="1962373" cy="26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427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649" r:id="rId31"/>
    <p:sldLayoutId id="2147483650" r:id="rId32"/>
    <p:sldLayoutId id="2147483651" r:id="rId33"/>
    <p:sldLayoutId id="2147483652" r:id="rId34"/>
    <p:sldLayoutId id="2147483654" r:id="rId35"/>
    <p:sldLayoutId id="2147483655" r:id="rId36"/>
    <p:sldLayoutId id="2147483656" r:id="rId37"/>
    <p:sldLayoutId id="2147483657" r:id="rId38"/>
    <p:sldLayoutId id="2147483658" r:id="rId39"/>
    <p:sldLayoutId id="2147483659" r:id="rId40"/>
    <p:sldLayoutId id="2147483660" r:id="rId41"/>
    <p:sldLayoutId id="2147483661" r:id="rId42"/>
    <p:sldLayoutId id="2147483662" r:id="rId43"/>
    <p:sldLayoutId id="2147483653" r:id="rId44"/>
    <p:sldLayoutId id="2147483663" r:id="rId45"/>
    <p:sldLayoutId id="2147483666" r:id="rId46"/>
    <p:sldLayoutId id="2147483667" r:id="rId47"/>
    <p:sldLayoutId id="2147483669" r:id="rId48"/>
    <p:sldLayoutId id="2147483670" r:id="rId49"/>
    <p:sldLayoutId id="2147483674" r:id="rId50"/>
    <p:sldLayoutId id="2147483718" r:id="rId51"/>
    <p:sldLayoutId id="2147483719" r:id="rId52"/>
    <p:sldLayoutId id="2147483720" r:id="rId53"/>
    <p:sldLayoutId id="2147483722" r:id="rId54"/>
    <p:sldLayoutId id="2147483724" r:id="rId55"/>
    <p:sldLayoutId id="2147483726" r:id="rId56"/>
    <p:sldLayoutId id="2147483727" r:id="rId57"/>
    <p:sldLayoutId id="2147483728" r:id="rId58"/>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p:titleStyle>
    <p:bodyStyle>
      <a:lvl1pPr marL="257175" indent="-257175" algn="l" rtl="0" eaLnBrk="1" fontAlgn="base" hangingPunct="1">
        <a:lnSpc>
          <a:spcPct val="120000"/>
        </a:lnSpc>
        <a:spcBef>
          <a:spcPct val="20000"/>
        </a:spcBef>
        <a:spcAft>
          <a:spcPct val="20000"/>
        </a:spcAft>
        <a:buClr>
          <a:schemeClr val="accent2"/>
        </a:buClr>
        <a:buFont typeface="Wingdings" pitchFamily="2" charset="2"/>
        <a:buChar char="n"/>
        <a:defRPr sz="1500">
          <a:solidFill>
            <a:schemeClr val="tx1"/>
          </a:solidFill>
          <a:latin typeface="+mn-lt"/>
          <a:ea typeface="+mn-ea"/>
          <a:cs typeface="+mn-cs"/>
        </a:defRPr>
      </a:lvl1pPr>
      <a:lvl2pPr marL="557213" indent="-214313" algn="l" rtl="0" eaLnBrk="1" fontAlgn="base" hangingPunct="1">
        <a:lnSpc>
          <a:spcPct val="120000"/>
        </a:lnSpc>
        <a:spcBef>
          <a:spcPct val="20000"/>
        </a:spcBef>
        <a:spcAft>
          <a:spcPct val="20000"/>
        </a:spcAft>
        <a:buClr>
          <a:schemeClr val="accent2"/>
        </a:buClr>
        <a:buFont typeface="Wingdings" pitchFamily="2" charset="2"/>
        <a:buChar char="n"/>
        <a:defRPr>
          <a:solidFill>
            <a:schemeClr val="tx1"/>
          </a:solidFill>
          <a:latin typeface="+mn-lt"/>
          <a:ea typeface="+mn-ea"/>
        </a:defRPr>
      </a:lvl2pPr>
      <a:lvl3pPr marL="857250" indent="-171450" algn="l" rtl="0" eaLnBrk="1" fontAlgn="base" hangingPunct="1">
        <a:lnSpc>
          <a:spcPct val="120000"/>
        </a:lnSpc>
        <a:spcBef>
          <a:spcPct val="20000"/>
        </a:spcBef>
        <a:spcAft>
          <a:spcPct val="20000"/>
        </a:spcAft>
        <a:buClr>
          <a:schemeClr val="accent2"/>
        </a:buClr>
        <a:buFont typeface="Wingdings" pitchFamily="2" charset="2"/>
        <a:buChar char="n"/>
        <a:defRPr sz="1200">
          <a:solidFill>
            <a:schemeClr val="tx1"/>
          </a:solidFill>
          <a:latin typeface="+mn-lt"/>
          <a:ea typeface="+mn-ea"/>
        </a:defRPr>
      </a:lvl3pPr>
      <a:lvl4pPr marL="12001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4pPr>
      <a:lvl5pPr marL="15430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5pPr>
      <a:lvl6pPr marL="18859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6pPr>
      <a:lvl7pPr marL="22288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7pPr>
      <a:lvl8pPr marL="25717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8pPr>
      <a:lvl9pPr marL="29146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30.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38.emf"/><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2.v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slideLayout" Target="../slideLayouts/slideLayout19.xml"/><Relationship Id="rId1" Type="http://schemas.openxmlformats.org/officeDocument/2006/relationships/vmlDrawing" Target="../drawings/vmlDrawing3.vml"/><Relationship Id="rId5" Type="http://schemas.openxmlformats.org/officeDocument/2006/relationships/image" Target="../media/image52.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9.xml"/><Relationship Id="rId1" Type="http://schemas.openxmlformats.org/officeDocument/2006/relationships/vmlDrawing" Target="../drawings/vmlDrawing4.v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9.xml"/><Relationship Id="rId1" Type="http://schemas.openxmlformats.org/officeDocument/2006/relationships/vmlDrawing" Target="../drawings/vmlDrawing5.v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8.xml"/><Relationship Id="rId1" Type="http://schemas.openxmlformats.org/officeDocument/2006/relationships/vmlDrawing" Target="../drawings/vmlDrawing6.vml"/><Relationship Id="rId4" Type="http://schemas.openxmlformats.org/officeDocument/2006/relationships/image" Target="../media/image60.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charts.baidu.com/examples" TargetMode="Externa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21271;&#20140;&#27004;&#30424;&#25151;&#20215;720.mp4" TargetMode="Externa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单圆角矩形 4"/>
          <p:cNvSpPr/>
          <p:nvPr/>
        </p:nvSpPr>
        <p:spPr>
          <a:xfrm>
            <a:off x="-7200" y="-8454"/>
            <a:ext cx="7315503" cy="5151954"/>
          </a:xfrm>
          <a:custGeom>
            <a:avLst/>
            <a:gdLst>
              <a:gd name="connsiteX0" fmla="*/ 0 w 2232249"/>
              <a:gd name="connsiteY0" fmla="*/ 0 h 1728192"/>
              <a:gd name="connsiteX1" fmla="*/ 2232249 w 2232249"/>
              <a:gd name="connsiteY1" fmla="*/ 0 h 1728192"/>
              <a:gd name="connsiteX2" fmla="*/ 2232249 w 2232249"/>
              <a:gd name="connsiteY2" fmla="*/ 0 h 1728192"/>
              <a:gd name="connsiteX3" fmla="*/ 2232249 w 2232249"/>
              <a:gd name="connsiteY3" fmla="*/ 1728192 h 1728192"/>
              <a:gd name="connsiteX4" fmla="*/ 0 w 2232249"/>
              <a:gd name="connsiteY4" fmla="*/ 1728192 h 1728192"/>
              <a:gd name="connsiteX5" fmla="*/ 0 w 2232249"/>
              <a:gd name="connsiteY5" fmla="*/ 0 h 1728192"/>
              <a:gd name="connsiteX0" fmla="*/ 0 w 2232249"/>
              <a:gd name="connsiteY0" fmla="*/ 0 h 1749624"/>
              <a:gd name="connsiteX1" fmla="*/ 2232249 w 2232249"/>
              <a:gd name="connsiteY1" fmla="*/ 0 h 1749624"/>
              <a:gd name="connsiteX2" fmla="*/ 2232249 w 2232249"/>
              <a:gd name="connsiteY2" fmla="*/ 0 h 1749624"/>
              <a:gd name="connsiteX3" fmla="*/ 1453581 w 2232249"/>
              <a:gd name="connsiteY3" fmla="*/ 1749624 h 1749624"/>
              <a:gd name="connsiteX4" fmla="*/ 0 w 2232249"/>
              <a:gd name="connsiteY4" fmla="*/ 1728192 h 1749624"/>
              <a:gd name="connsiteX5" fmla="*/ 0 w 2232249"/>
              <a:gd name="connsiteY5" fmla="*/ 0 h 1749624"/>
              <a:gd name="connsiteX0" fmla="*/ 0 w 2232249"/>
              <a:gd name="connsiteY0" fmla="*/ 0 h 1744836"/>
              <a:gd name="connsiteX1" fmla="*/ 2232249 w 2232249"/>
              <a:gd name="connsiteY1" fmla="*/ 0 h 1744836"/>
              <a:gd name="connsiteX2" fmla="*/ 2232249 w 2232249"/>
              <a:gd name="connsiteY2" fmla="*/ 0 h 1744836"/>
              <a:gd name="connsiteX3" fmla="*/ 1457083 w 2232249"/>
              <a:gd name="connsiteY3" fmla="*/ 1744836 h 1744836"/>
              <a:gd name="connsiteX4" fmla="*/ 0 w 2232249"/>
              <a:gd name="connsiteY4" fmla="*/ 1728192 h 1744836"/>
              <a:gd name="connsiteX5" fmla="*/ 0 w 2232249"/>
              <a:gd name="connsiteY5" fmla="*/ 0 h 1744836"/>
              <a:gd name="connsiteX0" fmla="*/ 0 w 2232249"/>
              <a:gd name="connsiteY0" fmla="*/ 0 h 1730470"/>
              <a:gd name="connsiteX1" fmla="*/ 2232249 w 2232249"/>
              <a:gd name="connsiteY1" fmla="*/ 0 h 1730470"/>
              <a:gd name="connsiteX2" fmla="*/ 2232249 w 2232249"/>
              <a:gd name="connsiteY2" fmla="*/ 0 h 1730470"/>
              <a:gd name="connsiteX3" fmla="*/ 1458834 w 2232249"/>
              <a:gd name="connsiteY3" fmla="*/ 1730470 h 1730470"/>
              <a:gd name="connsiteX4" fmla="*/ 0 w 2232249"/>
              <a:gd name="connsiteY4" fmla="*/ 1728192 h 1730470"/>
              <a:gd name="connsiteX5" fmla="*/ 0 w 2232249"/>
              <a:gd name="connsiteY5" fmla="*/ 0 h 1730470"/>
              <a:gd name="connsiteX0" fmla="*/ 0 w 2232249"/>
              <a:gd name="connsiteY0" fmla="*/ 0 h 1728192"/>
              <a:gd name="connsiteX1" fmla="*/ 2232249 w 2232249"/>
              <a:gd name="connsiteY1" fmla="*/ 0 h 1728192"/>
              <a:gd name="connsiteX2" fmla="*/ 2232249 w 2232249"/>
              <a:gd name="connsiteY2" fmla="*/ 0 h 1728192"/>
              <a:gd name="connsiteX3" fmla="*/ 1458834 w 2232249"/>
              <a:gd name="connsiteY3" fmla="*/ 1720893 h 1728192"/>
              <a:gd name="connsiteX4" fmla="*/ 0 w 2232249"/>
              <a:gd name="connsiteY4" fmla="*/ 1728192 h 1728192"/>
              <a:gd name="connsiteX5" fmla="*/ 0 w 2232249"/>
              <a:gd name="connsiteY5" fmla="*/ 0 h 1728192"/>
              <a:gd name="connsiteX0" fmla="*/ 0 w 2232249"/>
              <a:gd name="connsiteY0" fmla="*/ 0 h 1748352"/>
              <a:gd name="connsiteX1" fmla="*/ 2232249 w 2232249"/>
              <a:gd name="connsiteY1" fmla="*/ 0 h 1748352"/>
              <a:gd name="connsiteX2" fmla="*/ 2232249 w 2232249"/>
              <a:gd name="connsiteY2" fmla="*/ 0 h 1748352"/>
              <a:gd name="connsiteX3" fmla="*/ 1792436 w 2232249"/>
              <a:gd name="connsiteY3" fmla="*/ 1748352 h 1748352"/>
              <a:gd name="connsiteX4" fmla="*/ 0 w 2232249"/>
              <a:gd name="connsiteY4" fmla="*/ 1728192 h 1748352"/>
              <a:gd name="connsiteX5" fmla="*/ 0 w 2232249"/>
              <a:gd name="connsiteY5" fmla="*/ 0 h 1748352"/>
              <a:gd name="connsiteX0" fmla="*/ 2199 w 2234448"/>
              <a:gd name="connsiteY0" fmla="*/ 0 h 1748352"/>
              <a:gd name="connsiteX1" fmla="*/ 2234448 w 2234448"/>
              <a:gd name="connsiteY1" fmla="*/ 0 h 1748352"/>
              <a:gd name="connsiteX2" fmla="*/ 2234448 w 2234448"/>
              <a:gd name="connsiteY2" fmla="*/ 0 h 1748352"/>
              <a:gd name="connsiteX3" fmla="*/ 1794635 w 2234448"/>
              <a:gd name="connsiteY3" fmla="*/ 1748352 h 1748352"/>
              <a:gd name="connsiteX4" fmla="*/ 0 w 2234448"/>
              <a:gd name="connsiteY4" fmla="*/ 1747739 h 1748352"/>
              <a:gd name="connsiteX5" fmla="*/ 2199 w 2234448"/>
              <a:gd name="connsiteY5" fmla="*/ 0 h 17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4448" h="1748352">
                <a:moveTo>
                  <a:pt x="2199" y="0"/>
                </a:moveTo>
                <a:lnTo>
                  <a:pt x="2234448" y="0"/>
                </a:lnTo>
                <a:lnTo>
                  <a:pt x="2234448" y="0"/>
                </a:lnTo>
                <a:lnTo>
                  <a:pt x="1794635" y="1748352"/>
                </a:lnTo>
                <a:lnTo>
                  <a:pt x="0" y="1747739"/>
                </a:lnTo>
                <a:lnTo>
                  <a:pt x="219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332289" y="1995686"/>
            <a:ext cx="4855479" cy="1823189"/>
            <a:chOff x="3479800" y="1892301"/>
            <a:chExt cx="5715720" cy="2063659"/>
          </a:xfrm>
        </p:grpSpPr>
        <p:sp>
          <p:nvSpPr>
            <p:cNvPr id="3" name="Freeform 6"/>
            <p:cNvSpPr>
              <a:spLocks/>
            </p:cNvSpPr>
            <p:nvPr/>
          </p:nvSpPr>
          <p:spPr bwMode="auto">
            <a:xfrm>
              <a:off x="3479800" y="1892301"/>
              <a:ext cx="5664200" cy="1831430"/>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chemeClr val="tx1">
                <a:lumMod val="75000"/>
                <a:lumOff val="25000"/>
                <a:alpha val="7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3680381" y="2082800"/>
              <a:ext cx="5463256" cy="1828799"/>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rgbClr val="C00000">
                <a:alpha val="9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a:cxnSpLocks/>
            </p:cNvCxnSpPr>
            <p:nvPr/>
          </p:nvCxnSpPr>
          <p:spPr>
            <a:xfrm>
              <a:off x="4101043" y="2951873"/>
              <a:ext cx="4961983" cy="0"/>
            </a:xfrm>
            <a:prstGeom prst="line">
              <a:avLst/>
            </a:prstGeom>
            <a:noFill/>
            <a:ln w="9525" cap="flat" cmpd="sng" algn="ctr">
              <a:solidFill>
                <a:sysClr val="window" lastClr="FFFFFF"/>
              </a:solidFill>
              <a:prstDash val="solid"/>
            </a:ln>
            <a:effectLst/>
          </p:spPr>
        </p:cxnSp>
        <p:sp>
          <p:nvSpPr>
            <p:cNvPr id="10" name="TextBox 9"/>
            <p:cNvSpPr txBox="1"/>
            <p:nvPr/>
          </p:nvSpPr>
          <p:spPr>
            <a:xfrm>
              <a:off x="4647062" y="2278137"/>
              <a:ext cx="3874401" cy="592230"/>
            </a:xfrm>
            <a:prstGeom prst="rect">
              <a:avLst/>
            </a:prstGeom>
            <a:noFill/>
          </p:spPr>
          <p:txBody>
            <a:bodyPr wrap="none" rtlCol="0">
              <a:spAutoFit/>
            </a:bodyPr>
            <a:lstStyle/>
            <a:p>
              <a:pPr algn="ctr"/>
              <a:r>
                <a:rPr lang="zh-CN" altLang="en-US" sz="28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管理数据分析</a:t>
              </a:r>
              <a:r>
                <a:rPr lang="zh-CN" altLang="en-US"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讲义</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TextBox 10"/>
            <p:cNvSpPr txBox="1"/>
            <p:nvPr/>
          </p:nvSpPr>
          <p:spPr>
            <a:xfrm>
              <a:off x="3846746" y="2806336"/>
              <a:ext cx="5348774" cy="1149624"/>
            </a:xfrm>
            <a:prstGeom prst="rect">
              <a:avLst/>
            </a:prstGeom>
            <a:noFill/>
          </p:spPr>
          <p:txBody>
            <a:bodyPr wrap="square" rtlCol="0" anchor="ctr">
              <a:spAutoFit/>
            </a:bodyPr>
            <a:lstStyle/>
            <a:p>
              <a:pPr algn="ctr">
                <a:lnSpc>
                  <a:spcPct val="150000"/>
                </a:lnSpc>
              </a:pPr>
              <a:r>
                <a:rPr lang="en-US" altLang="zh-CN" sz="2400" b="1" smtClean="0">
                  <a:solidFill>
                    <a:schemeClr val="bg1"/>
                  </a:solidFill>
                  <a:latin typeface="Agency FB" panose="020B0503020202020204" pitchFamily="34" charset="0"/>
                  <a:ea typeface="微软雅黑" panose="020B0503020204020204" pitchFamily="34" charset="-122"/>
                </a:rPr>
                <a:t>Release the Power of Big Data</a:t>
              </a:r>
              <a:endParaRPr lang="en-US" altLang="zh-CN" sz="2400" b="1">
                <a:solidFill>
                  <a:schemeClr val="bg1"/>
                </a:solidFill>
                <a:latin typeface="Agency FB" panose="020B0503020202020204" pitchFamily="34" charset="0"/>
                <a:ea typeface="微软雅黑" panose="020B0503020204020204" pitchFamily="34" charset="-122"/>
              </a:endParaRPr>
            </a:p>
            <a:p>
              <a:pPr algn="ctr">
                <a:lnSpc>
                  <a:spcPct val="150000"/>
                </a:lnSpc>
              </a:pPr>
              <a:r>
                <a:rPr lang="zh-CN" altLang="en-US" sz="1600" b="1" smtClean="0">
                  <a:solidFill>
                    <a:schemeClr val="bg1"/>
                  </a:solidFill>
                  <a:latin typeface="微软雅黑" panose="020B0503020204020204" pitchFamily="34" charset="-122"/>
                  <a:ea typeface="微软雅黑" panose="020B0503020204020204" pitchFamily="34" charset="-122"/>
                </a:rPr>
                <a:t>曾小青</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grpSp>
      <p:pic>
        <p:nvPicPr>
          <p:cNvPr id="14" name="图片 13"/>
          <p:cNvPicPr/>
          <p:nvPr/>
        </p:nvPicPr>
        <p:blipFill>
          <a:blip r:embed="rId4" cstate="print">
            <a:extLst>
              <a:ext uri="{28A0092B-C50C-407E-A947-70E740481C1C}">
                <a14:useLocalDpi xmlns:a14="http://schemas.microsoft.com/office/drawing/2010/main" val="0"/>
              </a:ext>
            </a:extLst>
          </a:blip>
          <a:srcRect l="23630" t="30969" r="22040" b="26297"/>
          <a:stretch>
            <a:fillRect/>
          </a:stretch>
        </p:blipFill>
        <p:spPr bwMode="auto">
          <a:xfrm>
            <a:off x="8206693" y="4040547"/>
            <a:ext cx="820350" cy="835102"/>
          </a:xfrm>
          <a:prstGeom prst="rect">
            <a:avLst/>
          </a:prstGeom>
          <a:noFill/>
          <a:ln>
            <a:solidFill>
              <a:schemeClr val="tx1"/>
            </a:solidFill>
          </a:ln>
        </p:spPr>
      </p:pic>
      <p:pic>
        <p:nvPicPr>
          <p:cNvPr id="13" name="Picture 3" descr="C:\Users\曾小青\Pictures\pictures\校训.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5618" y="123478"/>
            <a:ext cx="19621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70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a:spLocks/>
          </p:cNvSpPr>
          <p:nvPr/>
        </p:nvSpPr>
        <p:spPr bwMode="auto">
          <a:xfrm>
            <a:off x="1485900" y="718151"/>
            <a:ext cx="6172200" cy="85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485" tIns="34743" rIns="69485" bIns="34743"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lang="zh-CN" altLang="en-US" sz="4500" b="1">
                <a:solidFill>
                  <a:srgbClr val="000000"/>
                </a:solidFill>
                <a:latin typeface="Arial" pitchFamily="34" charset="0"/>
              </a:rPr>
              <a:t>图表类型</a:t>
            </a:r>
          </a:p>
        </p:txBody>
      </p:sp>
      <p:graphicFrame>
        <p:nvGraphicFramePr>
          <p:cNvPr id="10" name="图示 9"/>
          <p:cNvGraphicFramePr/>
          <p:nvPr>
            <p:extLst>
              <p:ext uri="{D42A27DB-BD31-4B8C-83A1-F6EECF244321}">
                <p14:modId xmlns:p14="http://schemas.microsoft.com/office/powerpoint/2010/main" val="1229328131"/>
              </p:ext>
            </p:extLst>
          </p:nvPr>
        </p:nvGraphicFramePr>
        <p:xfrm>
          <a:off x="2286000" y="157302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normAutofit/>
          </a:bodyPr>
          <a:lstStyle/>
          <a:p>
            <a:r>
              <a:rPr lang="en-US" altLang="zh-CN" sz="2000" smtClean="0">
                <a:solidFill>
                  <a:srgbClr val="003366"/>
                </a:solidFill>
                <a:ea typeface="黑体" pitchFamily="2" charset="-122"/>
              </a:rPr>
              <a:t>2 </a:t>
            </a:r>
            <a:r>
              <a:rPr lang="zh-CN" altLang="en-US" sz="2000">
                <a:solidFill>
                  <a:srgbClr val="003366"/>
                </a:solidFill>
              </a:rPr>
              <a:t>表现数据</a:t>
            </a:r>
            <a:r>
              <a:rPr lang="en-US" altLang="zh-CN" sz="2000">
                <a:solidFill>
                  <a:srgbClr val="003366"/>
                </a:solidFill>
              </a:rPr>
              <a:t>:</a:t>
            </a:r>
            <a:r>
              <a:rPr lang="zh-CN" altLang="en-US" sz="2000">
                <a:solidFill>
                  <a:srgbClr val="FF9900"/>
                </a:solidFill>
              </a:rPr>
              <a:t>统计图表</a:t>
            </a:r>
            <a:r>
              <a:rPr lang="zh-CN" altLang="en-US" sz="2000">
                <a:solidFill>
                  <a:srgbClr val="FF9900"/>
                </a:solidFill>
              </a:rPr>
              <a:t>应用</a:t>
            </a:r>
            <a:r>
              <a:rPr lang="zh-CN" altLang="en-US" sz="2000" smtClean="0">
                <a:solidFill>
                  <a:srgbClr val="FF9900"/>
                </a:solidFill>
              </a:rPr>
              <a:t>模式</a:t>
            </a:r>
            <a:endParaRPr lang="zh-CN" altLang="en-US"/>
          </a:p>
        </p:txBody>
      </p:sp>
    </p:spTree>
    <p:extLst>
      <p:ext uri="{BB962C8B-B14F-4D97-AF65-F5344CB8AC3E}">
        <p14:creationId xmlns:p14="http://schemas.microsoft.com/office/powerpoint/2010/main" val="488581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10"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21090"/>
            <a:ext cx="6508756" cy="422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p:nvPr/>
        </p:nvPicPr>
        <p:blipFill>
          <a:blip r:embed="rId3" cstate="print">
            <a:duotone>
              <a:prstClr val="black"/>
              <a:srgbClr val="FFFFCC">
                <a:tint val="45000"/>
                <a:satMod val="400000"/>
              </a:srgbClr>
            </a:duotone>
          </a:blip>
          <a:srcRect/>
          <a:stretch>
            <a:fillRect/>
          </a:stretch>
        </p:blipFill>
        <p:spPr bwMode="auto">
          <a:xfrm>
            <a:off x="1045770" y="708664"/>
            <a:ext cx="6364740" cy="4127149"/>
          </a:xfrm>
          <a:prstGeom prst="rect">
            <a:avLst/>
          </a:prstGeom>
          <a:ln>
            <a:noFill/>
          </a:ln>
          <a:effectLst>
            <a:outerShdw blurRad="292100" dist="139700" dir="2700000" algn="tl" rotWithShape="0">
              <a:srgbClr val="333333">
                <a:alpha val="65000"/>
              </a:srgbClr>
            </a:outerShdw>
          </a:effectLst>
        </p:spPr>
      </p:pic>
      <p:sp>
        <p:nvSpPr>
          <p:cNvPr id="5" name="标题 1"/>
          <p:cNvSpPr>
            <a:spLocks/>
          </p:cNvSpPr>
          <p:nvPr/>
        </p:nvSpPr>
        <p:spPr bwMode="auto">
          <a:xfrm>
            <a:off x="2000250" y="114300"/>
            <a:ext cx="5636419" cy="582216"/>
          </a:xfrm>
          <a:prstGeom prst="rect">
            <a:avLst/>
          </a:prstGeom>
          <a:noFill/>
          <a:ln w="9525">
            <a:noFill/>
            <a:miter lim="800000"/>
            <a:headEnd/>
            <a:tailEnd/>
          </a:ln>
        </p:spPr>
        <p:txBody>
          <a:bodyPr lIns="69485" tIns="34743" rIns="69485" bIns="34743" anchor="ctr"/>
          <a:lstStyle/>
          <a:p>
            <a:pPr>
              <a:defRPr/>
            </a:pPr>
            <a:endParaRPr lang="zh-CN" altLang="en-US" sz="2400" dirty="0">
              <a:solidFill>
                <a:srgbClr val="FF9900"/>
              </a:solidFill>
              <a:latin typeface="+mj-lt"/>
              <a:ea typeface="+mj-ea"/>
              <a:cs typeface="+mj-cs"/>
            </a:endParaRPr>
          </a:p>
        </p:txBody>
      </p:sp>
      <p:sp>
        <p:nvSpPr>
          <p:cNvPr id="2" name="标题 1"/>
          <p:cNvSpPr>
            <a:spLocks noGrp="1"/>
          </p:cNvSpPr>
          <p:nvPr>
            <p:ph type="title"/>
          </p:nvPr>
        </p:nvSpPr>
        <p:spPr/>
        <p:txBody>
          <a:bodyPr>
            <a:normAutofit/>
          </a:bodyPr>
          <a:lstStyle/>
          <a:p>
            <a:r>
              <a:rPr lang="en-US" altLang="zh-CN" sz="2000" smtClean="0">
                <a:solidFill>
                  <a:srgbClr val="003366"/>
                </a:solidFill>
                <a:ea typeface="黑体" pitchFamily="2" charset="-122"/>
              </a:rPr>
              <a:t>2 </a:t>
            </a:r>
            <a:r>
              <a:rPr lang="zh-CN" altLang="en-US" sz="2000">
                <a:solidFill>
                  <a:srgbClr val="003366"/>
                </a:solidFill>
              </a:rPr>
              <a:t>表现数据</a:t>
            </a:r>
            <a:r>
              <a:rPr lang="en-US" altLang="zh-CN" sz="2000">
                <a:solidFill>
                  <a:srgbClr val="003366"/>
                </a:solidFill>
              </a:rPr>
              <a:t>:</a:t>
            </a:r>
            <a:r>
              <a:rPr lang="zh-CN" altLang="en-US" sz="2000">
                <a:solidFill>
                  <a:srgbClr val="FF9900"/>
                </a:solidFill>
              </a:rPr>
              <a:t>统计图表</a:t>
            </a:r>
            <a:r>
              <a:rPr lang="zh-CN" altLang="en-US" sz="2000">
                <a:solidFill>
                  <a:srgbClr val="FF9900"/>
                </a:solidFill>
              </a:rPr>
              <a:t>应用</a:t>
            </a:r>
            <a:r>
              <a:rPr lang="zh-CN" altLang="en-US" sz="2000" smtClean="0">
                <a:solidFill>
                  <a:srgbClr val="FF9900"/>
                </a:solidFill>
              </a:rPr>
              <a:t>模式</a:t>
            </a:r>
            <a:endParaRPr lang="zh-CN" altLang="en-US"/>
          </a:p>
        </p:txBody>
      </p:sp>
    </p:spTree>
    <p:extLst>
      <p:ext uri="{BB962C8B-B14F-4D97-AF65-F5344CB8AC3E}">
        <p14:creationId xmlns:p14="http://schemas.microsoft.com/office/powerpoint/2010/main" val="334129491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561"/>
                                        </p:tgtEl>
                                        <p:attrNameLst>
                                          <p:attrName>style.visibility</p:attrName>
                                        </p:attrNameLst>
                                      </p:cBhvr>
                                      <p:to>
                                        <p:strVal val="visible"/>
                                      </p:to>
                                    </p:set>
                                    <p:animEffect transition="in" filter="blinds(horizontal)">
                                      <p:cBhvr>
                                        <p:cTn id="7" dur="500"/>
                                        <p:tgtEl>
                                          <p:spTgt spid="1945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nodeType="afterGroup">
                            <p:stCondLst>
                              <p:cond delay="500"/>
                            </p:stCondLst>
                            <p:childTnLst>
                              <p:par>
                                <p:cTn id="14" presetID="14" presetClass="entr" presetSubtype="10" fill="hold" grpId="0" nodeType="afterEffect" nodePh="1">
                                  <p:stCondLst>
                                    <p:cond delay="0"/>
                                  </p:stCondLst>
                                  <p:endCondLst>
                                    <p:cond evt="begin" delay="0">
                                      <p:tn val="14"/>
                                    </p:cond>
                                  </p:end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914328" cy="553998"/>
          </a:xfrm>
          <a:prstGeom prst="rect">
            <a:avLst/>
          </a:prstGeom>
          <a:noFill/>
        </p:spPr>
        <p:txBody>
          <a:bodyPr wrap="square" lIns="0" tIns="0" rIns="0" bIns="0" rtlCol="0">
            <a:spAutoFit/>
          </a:bodyPr>
          <a:lstStyle/>
          <a:p>
            <a:r>
              <a:rPr lang="zh-CN" altLang="en-US" sz="3600" b="1" smtClean="0">
                <a:solidFill>
                  <a:schemeClr val="bg1"/>
                </a:solidFill>
                <a:ea typeface="微软雅黑" panose="020B0503020204020204" pitchFamily="34" charset="-122"/>
                <a:cs typeface="+mn-ea"/>
                <a:sym typeface="Arial" panose="020B0604020202020204" pitchFamily="34" charset="0"/>
              </a:rPr>
              <a:t>图表类型示例</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32011"/>
      </p:ext>
    </p:extLst>
  </p:cSld>
  <p:clrMapOvr>
    <a:masterClrMapping/>
  </p:clrMapOvr>
  <p:transition spd="slow" advClick="0">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altLang="zh-CN" sz="2000" smtClean="0">
                <a:solidFill>
                  <a:srgbClr val="003366"/>
                </a:solidFill>
                <a:ea typeface="黑体" pitchFamily="2" charset="-122"/>
              </a:rPr>
              <a:t>2</a:t>
            </a:r>
            <a:r>
              <a:rPr lang="en-US" altLang="zh-CN" sz="2000" smtClean="0">
                <a:solidFill>
                  <a:srgbClr val="003366"/>
                </a:solidFill>
              </a:rPr>
              <a:t> </a:t>
            </a:r>
            <a:r>
              <a:rPr lang="zh-CN" altLang="en-US" sz="2000">
                <a:solidFill>
                  <a:srgbClr val="003366"/>
                </a:solidFill>
              </a:rPr>
              <a:t>表现数据</a:t>
            </a:r>
            <a:r>
              <a:rPr lang="en-US" altLang="zh-CN" sz="2000">
                <a:solidFill>
                  <a:srgbClr val="003366"/>
                </a:solidFill>
              </a:rPr>
              <a:t>:</a:t>
            </a:r>
            <a:r>
              <a:rPr lang="zh-CN" altLang="en-US" sz="2000">
                <a:solidFill>
                  <a:srgbClr val="FF9900"/>
                </a:solidFill>
              </a:rPr>
              <a:t>统计图表</a:t>
            </a:r>
            <a:r>
              <a:rPr lang="zh-CN" altLang="en-US" sz="2000">
                <a:solidFill>
                  <a:srgbClr val="FF9900"/>
                </a:solidFill>
              </a:rPr>
              <a:t>应用</a:t>
            </a:r>
            <a:r>
              <a:rPr lang="zh-CN" altLang="en-US" sz="2000" smtClean="0">
                <a:solidFill>
                  <a:srgbClr val="FF9900"/>
                </a:solidFill>
              </a:rPr>
              <a:t>示例</a:t>
            </a:r>
            <a:endParaRPr lang="zh-CN" altLang="en-US" smtClean="0"/>
          </a:p>
        </p:txBody>
      </p:sp>
      <p:graphicFrame>
        <p:nvGraphicFramePr>
          <p:cNvPr id="5" name="图表 4"/>
          <p:cNvGraphicFramePr/>
          <p:nvPr>
            <p:extLst>
              <p:ext uri="{D42A27DB-BD31-4B8C-83A1-F6EECF244321}">
                <p14:modId xmlns:p14="http://schemas.microsoft.com/office/powerpoint/2010/main" val="4278566354"/>
              </p:ext>
            </p:extLst>
          </p:nvPr>
        </p:nvGraphicFramePr>
        <p:xfrm>
          <a:off x="1594098" y="1203597"/>
          <a:ext cx="3161132" cy="1875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153118104"/>
              </p:ext>
            </p:extLst>
          </p:nvPr>
        </p:nvGraphicFramePr>
        <p:xfrm>
          <a:off x="4969544" y="1203598"/>
          <a:ext cx="2915042" cy="1901095"/>
        </p:xfrm>
        <a:graphic>
          <a:graphicData uri="http://schemas.openxmlformats.org/drawingml/2006/chart">
            <c:chart xmlns:c="http://schemas.openxmlformats.org/drawingml/2006/chart" xmlns:r="http://schemas.openxmlformats.org/officeDocument/2006/relationships" r:id="rId4"/>
          </a:graphicData>
        </a:graphic>
      </p:graphicFrame>
      <p:pic>
        <p:nvPicPr>
          <p:cNvPr id="52230"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167" y="3239579"/>
            <a:ext cx="5304235" cy="178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梯形 9"/>
          <p:cNvSpPr/>
          <p:nvPr/>
        </p:nvSpPr>
        <p:spPr>
          <a:xfrm rot="18898273">
            <a:off x="785941" y="1269763"/>
            <a:ext cx="1713310" cy="430229"/>
          </a:xfrm>
          <a:prstGeom prst="trapezoid">
            <a:avLst>
              <a:gd name="adj" fmla="val 1002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smtClean="0"/>
              <a:t>直方图</a:t>
            </a:r>
            <a:endParaRPr lang="zh-CN" altLang="en-US" sz="1200"/>
          </a:p>
        </p:txBody>
      </p:sp>
      <p:sp>
        <p:nvSpPr>
          <p:cNvPr id="52233" name="TextBox 13"/>
          <p:cNvSpPr txBox="1">
            <a:spLocks noChangeArrowheads="1"/>
          </p:cNvSpPr>
          <p:nvPr/>
        </p:nvSpPr>
        <p:spPr bwMode="auto">
          <a:xfrm rot="-2850660">
            <a:off x="910120" y="1237200"/>
            <a:ext cx="12180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lang="en-US" altLang="zh-CN">
                <a:solidFill>
                  <a:schemeClr val="bg1"/>
                </a:solidFill>
              </a:rPr>
              <a:t>Example</a:t>
            </a:r>
          </a:p>
        </p:txBody>
      </p:sp>
    </p:spTree>
    <p:extLst>
      <p:ext uri="{BB962C8B-B14F-4D97-AF65-F5344CB8AC3E}">
        <p14:creationId xmlns:p14="http://schemas.microsoft.com/office/powerpoint/2010/main" val="19771641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374106" y="382191"/>
            <a:ext cx="6001941" cy="475059"/>
          </a:xfrm>
        </p:spPr>
        <p:txBody>
          <a:bodyPr/>
          <a:lstStyle/>
          <a:p>
            <a:pPr eaLnBrk="1" hangingPunct="1"/>
            <a:r>
              <a:rPr lang="zh-CN" altLang="en-US" smtClean="0"/>
              <a:t>四象限图分析</a:t>
            </a:r>
          </a:p>
        </p:txBody>
      </p:sp>
      <p:pic>
        <p:nvPicPr>
          <p:cNvPr id="5325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803673"/>
            <a:ext cx="6054329" cy="3750469"/>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590392" y="102152"/>
            <a:ext cx="5468855" cy="47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a:lstStyle>
          <a:p>
            <a:r>
              <a:rPr lang="en-US" altLang="zh-CN" sz="2000" kern="0" smtClean="0">
                <a:solidFill>
                  <a:srgbClr val="003366"/>
                </a:solidFill>
                <a:ea typeface="黑体" pitchFamily="2" charset="-122"/>
              </a:rPr>
              <a:t>2 </a:t>
            </a:r>
            <a:r>
              <a:rPr lang="zh-CN" altLang="en-US" sz="2000" kern="0" smtClean="0">
                <a:solidFill>
                  <a:srgbClr val="003366"/>
                </a:solidFill>
              </a:rPr>
              <a:t>表现数据</a:t>
            </a:r>
            <a:r>
              <a:rPr lang="en-US" altLang="zh-CN" sz="2000" kern="0" smtClean="0">
                <a:solidFill>
                  <a:srgbClr val="003366"/>
                </a:solidFill>
              </a:rPr>
              <a:t>:</a:t>
            </a:r>
            <a:r>
              <a:rPr lang="zh-CN" altLang="en-US" sz="2000" kern="0" smtClean="0">
                <a:solidFill>
                  <a:srgbClr val="FF9900"/>
                </a:solidFill>
              </a:rPr>
              <a:t>统计图表应用示例</a:t>
            </a:r>
            <a:endParaRPr lang="zh-CN" altLang="en-US" kern="0" smtClean="0"/>
          </a:p>
        </p:txBody>
      </p:sp>
    </p:spTree>
    <p:extLst>
      <p:ext uri="{BB962C8B-B14F-4D97-AF65-F5344CB8AC3E}">
        <p14:creationId xmlns:p14="http://schemas.microsoft.com/office/powerpoint/2010/main" val="606616292"/>
      </p:ext>
    </p:extLst>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352675" y="435769"/>
            <a:ext cx="5380435" cy="475060"/>
          </a:xfrm>
        </p:spPr>
        <p:txBody>
          <a:bodyPr/>
          <a:lstStyle/>
          <a:p>
            <a:pPr eaLnBrk="1" hangingPunct="1"/>
            <a:r>
              <a:rPr lang="zh-CN" altLang="en-US" smtClean="0"/>
              <a:t>气泡图</a:t>
            </a:r>
          </a:p>
        </p:txBody>
      </p:sp>
      <p:graphicFrame>
        <p:nvGraphicFramePr>
          <p:cNvPr id="4" name="图表 3"/>
          <p:cNvGraphicFramePr/>
          <p:nvPr>
            <p:extLst>
              <p:ext uri="{D42A27DB-BD31-4B8C-83A1-F6EECF244321}">
                <p14:modId xmlns:p14="http://schemas.microsoft.com/office/powerpoint/2010/main" val="3681320809"/>
              </p:ext>
            </p:extLst>
          </p:nvPr>
        </p:nvGraphicFramePr>
        <p:xfrm>
          <a:off x="1625183" y="857238"/>
          <a:ext cx="6107949" cy="3750495"/>
        </p:xfrm>
        <a:graphic>
          <a:graphicData uri="http://schemas.openxmlformats.org/drawingml/2006/chart">
            <c:chart xmlns:c="http://schemas.openxmlformats.org/drawingml/2006/chart" xmlns:r="http://schemas.openxmlformats.org/officeDocument/2006/relationships" r:id="rId3"/>
          </a:graphicData>
        </a:graphic>
      </p:graphicFrame>
      <p:sp>
        <p:nvSpPr>
          <p:cNvPr id="7" name="梯形 6"/>
          <p:cNvSpPr/>
          <p:nvPr/>
        </p:nvSpPr>
        <p:spPr>
          <a:xfrm rot="18898273">
            <a:off x="751880" y="928093"/>
            <a:ext cx="1713310" cy="361950"/>
          </a:xfrm>
          <a:prstGeom prst="trapezoid">
            <a:avLst>
              <a:gd name="adj" fmla="val 1002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279" name="TextBox 13"/>
          <p:cNvSpPr txBox="1">
            <a:spLocks noChangeArrowheads="1"/>
          </p:cNvSpPr>
          <p:nvPr/>
        </p:nvSpPr>
        <p:spPr bwMode="auto">
          <a:xfrm rot="-2850660">
            <a:off x="825104" y="640705"/>
            <a:ext cx="1962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en-US" altLang="zh-CN" sz="2400">
                <a:solidFill>
                  <a:schemeClr val="bg1"/>
                </a:solidFill>
              </a:rPr>
              <a:t>Example</a:t>
            </a:r>
          </a:p>
        </p:txBody>
      </p:sp>
      <p:sp>
        <p:nvSpPr>
          <p:cNvPr id="8" name="Rectangle 2"/>
          <p:cNvSpPr txBox="1">
            <a:spLocks noChangeArrowheads="1"/>
          </p:cNvSpPr>
          <p:nvPr/>
        </p:nvSpPr>
        <p:spPr bwMode="auto">
          <a:xfrm>
            <a:off x="590392" y="102152"/>
            <a:ext cx="5468855" cy="47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a:lstStyle>
          <a:p>
            <a:r>
              <a:rPr lang="en-US" altLang="zh-CN" sz="2000" kern="0" smtClean="0">
                <a:solidFill>
                  <a:srgbClr val="003366"/>
                </a:solidFill>
                <a:ea typeface="黑体" pitchFamily="2" charset="-122"/>
              </a:rPr>
              <a:t>2 </a:t>
            </a:r>
            <a:r>
              <a:rPr lang="zh-CN" altLang="en-US" sz="2000" kern="0" smtClean="0">
                <a:solidFill>
                  <a:srgbClr val="003366"/>
                </a:solidFill>
              </a:rPr>
              <a:t>表现数据</a:t>
            </a:r>
            <a:r>
              <a:rPr lang="en-US" altLang="zh-CN" sz="2000" kern="0" smtClean="0">
                <a:solidFill>
                  <a:srgbClr val="003366"/>
                </a:solidFill>
              </a:rPr>
              <a:t>:</a:t>
            </a:r>
            <a:r>
              <a:rPr lang="zh-CN" altLang="en-US" sz="2000" kern="0" smtClean="0">
                <a:solidFill>
                  <a:srgbClr val="FF9900"/>
                </a:solidFill>
              </a:rPr>
              <a:t>统计图表应用示例</a:t>
            </a:r>
            <a:endParaRPr lang="zh-CN" altLang="en-US" kern="0" smtClean="0"/>
          </a:p>
        </p:txBody>
      </p:sp>
    </p:spTree>
    <p:extLst>
      <p:ext uri="{BB962C8B-B14F-4D97-AF65-F5344CB8AC3E}">
        <p14:creationId xmlns:p14="http://schemas.microsoft.com/office/powerpoint/2010/main" val="2318699731"/>
      </p:ext>
    </p:extLst>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9" name="内容占位符 3"/>
          <p:cNvGraphicFramePr>
            <a:graphicFrameLocks noGrp="1"/>
          </p:cNvGraphicFramePr>
          <p:nvPr>
            <p:ph idx="1"/>
          </p:nvPr>
        </p:nvGraphicFramePr>
        <p:xfrm>
          <a:off x="1946673" y="1553766"/>
          <a:ext cx="5120878" cy="2693194"/>
        </p:xfrm>
        <a:graphic>
          <a:graphicData uri="http://schemas.openxmlformats.org/presentationml/2006/ole">
            <mc:AlternateContent xmlns:mc="http://schemas.openxmlformats.org/markup-compatibility/2006">
              <mc:Choice xmlns:v="urn:schemas-microsoft-com:vml" Requires="v">
                <p:oleObj spid="_x0000_s3079" r:id="rId3" imgW="6828112" imgH="3590855" progId="Excel.Chart.8">
                  <p:embed/>
                </p:oleObj>
              </mc:Choice>
              <mc:Fallback>
                <p:oleObj r:id="rId3" imgW="6828112" imgH="3590855" progId="Excel.Chart.8">
                  <p:embed/>
                  <p:pic>
                    <p:nvPicPr>
                      <p:cNvPr id="55299" name="内容占位符 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673" y="1553766"/>
                        <a:ext cx="5120878" cy="269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TextBox 25"/>
          <p:cNvSpPr txBox="1">
            <a:spLocks noChangeArrowheads="1"/>
          </p:cNvSpPr>
          <p:nvPr/>
        </p:nvSpPr>
        <p:spPr bwMode="auto">
          <a:xfrm>
            <a:off x="1518047" y="1285875"/>
            <a:ext cx="4018359"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Font typeface="Wingdings" pitchFamily="2" charset="2"/>
              <a:buChar char="Ø"/>
            </a:pPr>
            <a:r>
              <a:rPr lang="zh-CN" altLang="en-US" sz="1500"/>
              <a:t> 我们在小客户身上所花的时间过多</a:t>
            </a:r>
          </a:p>
        </p:txBody>
      </p:sp>
      <p:sp>
        <p:nvSpPr>
          <p:cNvPr id="7" name="标题 2"/>
          <p:cNvSpPr txBox="1">
            <a:spLocks/>
          </p:cNvSpPr>
          <p:nvPr/>
        </p:nvSpPr>
        <p:spPr bwMode="auto">
          <a:xfrm>
            <a:off x="2589610" y="696516"/>
            <a:ext cx="4661297" cy="475059"/>
          </a:xfrm>
          <a:prstGeom prst="rect">
            <a:avLst/>
          </a:prstGeom>
          <a:noFill/>
          <a:ln w="9525">
            <a:noFill/>
            <a:miter lim="800000"/>
            <a:headEnd/>
            <a:tailEnd/>
          </a:ln>
        </p:spPr>
        <p:txBody>
          <a:bodyPr anchor="ctr"/>
          <a:lstStyle/>
          <a:p>
            <a:pPr eaLnBrk="0" hangingPunct="0">
              <a:defRPr/>
            </a:pPr>
            <a:r>
              <a:rPr lang="zh-CN" altLang="en-US" sz="2400" kern="0" dirty="0">
                <a:solidFill>
                  <a:srgbClr val="003366"/>
                </a:solidFill>
                <a:latin typeface="微软雅黑" pitchFamily="34" charset="-122"/>
                <a:ea typeface="微软雅黑" pitchFamily="34" charset="-122"/>
                <a:cs typeface="+mj-cs"/>
              </a:rPr>
              <a:t>对比图</a:t>
            </a:r>
          </a:p>
        </p:txBody>
      </p:sp>
      <p:sp>
        <p:nvSpPr>
          <p:cNvPr id="8" name="梯形 7"/>
          <p:cNvSpPr/>
          <p:nvPr/>
        </p:nvSpPr>
        <p:spPr>
          <a:xfrm rot="18898273">
            <a:off x="751880" y="928093"/>
            <a:ext cx="1713310" cy="361950"/>
          </a:xfrm>
          <a:prstGeom prst="trapezoid">
            <a:avLst>
              <a:gd name="adj" fmla="val 1002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303" name="TextBox 13"/>
          <p:cNvSpPr txBox="1">
            <a:spLocks noChangeArrowheads="1"/>
          </p:cNvSpPr>
          <p:nvPr/>
        </p:nvSpPr>
        <p:spPr bwMode="auto">
          <a:xfrm rot="18749340">
            <a:off x="825104" y="640705"/>
            <a:ext cx="1962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en-US" altLang="zh-CN" sz="2400">
                <a:solidFill>
                  <a:schemeClr val="bg1"/>
                </a:solidFill>
              </a:rPr>
              <a:t>Example</a:t>
            </a:r>
          </a:p>
        </p:txBody>
      </p:sp>
      <p:sp>
        <p:nvSpPr>
          <p:cNvPr id="9" name="Rectangle 2"/>
          <p:cNvSpPr>
            <a:spLocks noGrp="1" noChangeArrowheads="1"/>
          </p:cNvSpPr>
          <p:nvPr>
            <p:ph type="title"/>
          </p:nvPr>
        </p:nvSpPr>
        <p:spPr>
          <a:xfrm>
            <a:off x="590392" y="102152"/>
            <a:ext cx="5468855" cy="477236"/>
          </a:xfrm>
        </p:spPr>
        <p:txBody>
          <a:bodyPr>
            <a:normAutofit/>
          </a:bodyPr>
          <a:lstStyle/>
          <a:p>
            <a:r>
              <a:rPr lang="en-US" altLang="zh-CN" sz="2000" smtClean="0">
                <a:solidFill>
                  <a:srgbClr val="003366"/>
                </a:solidFill>
                <a:ea typeface="黑体" pitchFamily="2" charset="-122"/>
              </a:rPr>
              <a:t>2 </a:t>
            </a:r>
            <a:r>
              <a:rPr lang="zh-CN" altLang="en-US" sz="2000" smtClean="0">
                <a:solidFill>
                  <a:srgbClr val="003366"/>
                </a:solidFill>
              </a:rPr>
              <a:t>表现</a:t>
            </a:r>
            <a:r>
              <a:rPr lang="zh-CN" altLang="en-US" sz="2000">
                <a:solidFill>
                  <a:srgbClr val="003366"/>
                </a:solidFill>
              </a:rPr>
              <a:t>数据</a:t>
            </a:r>
            <a:r>
              <a:rPr lang="en-US" altLang="zh-CN" sz="2000">
                <a:solidFill>
                  <a:srgbClr val="003366"/>
                </a:solidFill>
              </a:rPr>
              <a:t>:</a:t>
            </a:r>
            <a:r>
              <a:rPr lang="zh-CN" altLang="en-US" sz="2000">
                <a:solidFill>
                  <a:srgbClr val="FF9900"/>
                </a:solidFill>
              </a:rPr>
              <a:t>统计图表</a:t>
            </a:r>
            <a:r>
              <a:rPr lang="zh-CN" altLang="en-US" sz="2000">
                <a:solidFill>
                  <a:srgbClr val="FF9900"/>
                </a:solidFill>
              </a:rPr>
              <a:t>应用</a:t>
            </a:r>
            <a:r>
              <a:rPr lang="zh-CN" altLang="en-US" sz="2000" smtClean="0">
                <a:solidFill>
                  <a:srgbClr val="FF9900"/>
                </a:solidFill>
              </a:rPr>
              <a:t>示例</a:t>
            </a:r>
            <a:endParaRPr lang="zh-CN" altLang="en-US" smtClean="0"/>
          </a:p>
        </p:txBody>
      </p:sp>
    </p:spTree>
    <p:extLst>
      <p:ext uri="{BB962C8B-B14F-4D97-AF65-F5344CB8AC3E}">
        <p14:creationId xmlns:p14="http://schemas.microsoft.com/office/powerpoint/2010/main" val="3621165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2"/>
          <p:cNvSpPr>
            <a:spLocks noGrp="1"/>
          </p:cNvSpPr>
          <p:nvPr>
            <p:ph type="title"/>
          </p:nvPr>
        </p:nvSpPr>
        <p:spPr>
          <a:xfrm>
            <a:off x="2375298" y="535782"/>
            <a:ext cx="6001940" cy="475060"/>
          </a:xfrm>
        </p:spPr>
        <p:txBody>
          <a:bodyPr/>
          <a:lstStyle/>
          <a:p>
            <a:pPr eaLnBrk="1" hangingPunct="1"/>
            <a:r>
              <a:rPr lang="zh-CN" altLang="en-US" smtClean="0">
                <a:latin typeface="微软雅黑" pitchFamily="34" charset="-122"/>
              </a:rPr>
              <a:t>结构图</a:t>
            </a:r>
          </a:p>
        </p:txBody>
      </p:sp>
      <p:graphicFrame>
        <p:nvGraphicFramePr>
          <p:cNvPr id="56323" name="内容占位符 6"/>
          <p:cNvGraphicFramePr>
            <a:graphicFrameLocks noGrp="1"/>
          </p:cNvGraphicFramePr>
          <p:nvPr>
            <p:ph idx="1"/>
          </p:nvPr>
        </p:nvGraphicFramePr>
        <p:xfrm>
          <a:off x="1785937" y="1500188"/>
          <a:ext cx="5625704" cy="3375422"/>
        </p:xfrm>
        <a:graphic>
          <a:graphicData uri="http://schemas.openxmlformats.org/presentationml/2006/ole">
            <mc:AlternateContent xmlns:mc="http://schemas.openxmlformats.org/markup-compatibility/2006">
              <mc:Choice xmlns:v="urn:schemas-microsoft-com:vml" Requires="v">
                <p:oleObj spid="_x0000_s4103" r:id="rId3" imgW="7498730" imgH="4499238" progId="Excel.Chart.8">
                  <p:embed/>
                </p:oleObj>
              </mc:Choice>
              <mc:Fallback>
                <p:oleObj r:id="rId3" imgW="7498730" imgH="4499238" progId="Excel.Chart.8">
                  <p:embed/>
                  <p:pic>
                    <p:nvPicPr>
                      <p:cNvPr id="56323" name="内容占位符 6"/>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37" y="1500188"/>
                        <a:ext cx="5625704" cy="337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5436096" y="2058328"/>
            <a:ext cx="763786" cy="253910"/>
          </a:xfrm>
          <a:prstGeom prst="rect">
            <a:avLst/>
          </a:prstGeom>
          <a:noFill/>
        </p:spPr>
        <p:txBody>
          <a:bodyPr wrap="square" lIns="68573" tIns="34287" rIns="68573" bIns="34287">
            <a:spAutoFit/>
          </a:bodyPr>
          <a:lstStyle/>
          <a:p>
            <a:pPr>
              <a:defRPr/>
            </a:pPr>
            <a:r>
              <a:rPr lang="en-US" altLang="zh-CN" sz="1200" smtClean="0">
                <a:latin typeface="+mn-ea"/>
                <a:ea typeface="黑体" pitchFamily="2" charset="-122"/>
              </a:rPr>
              <a:t>100%</a:t>
            </a:r>
            <a:endParaRPr lang="zh-CN" altLang="en-US" sz="1200" dirty="0">
              <a:latin typeface="+mn-ea"/>
              <a:ea typeface="黑体" pitchFamily="2" charset="-122"/>
            </a:endParaRPr>
          </a:p>
        </p:txBody>
      </p:sp>
      <p:sp>
        <p:nvSpPr>
          <p:cNvPr id="56325" name="TextBox 8"/>
          <p:cNvSpPr txBox="1">
            <a:spLocks noChangeArrowheads="1"/>
          </p:cNvSpPr>
          <p:nvPr/>
        </p:nvSpPr>
        <p:spPr bwMode="auto">
          <a:xfrm>
            <a:off x="2696766" y="964407"/>
            <a:ext cx="4018359"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Font typeface="Wingdings" pitchFamily="2" charset="2"/>
              <a:buChar char="Ø"/>
            </a:pPr>
            <a:r>
              <a:rPr lang="en-US" altLang="zh-CN" sz="1500"/>
              <a:t> 30</a:t>
            </a:r>
            <a:r>
              <a:rPr lang="zh-CN" altLang="en-US" sz="1500"/>
              <a:t>岁以下的员工中有</a:t>
            </a:r>
            <a:r>
              <a:rPr lang="en-US" altLang="zh-CN" sz="1500"/>
              <a:t>10%</a:t>
            </a:r>
            <a:r>
              <a:rPr lang="zh-CN" altLang="en-US" sz="1500"/>
              <a:t>有研究生学历</a:t>
            </a:r>
          </a:p>
        </p:txBody>
      </p:sp>
      <p:sp>
        <p:nvSpPr>
          <p:cNvPr id="14" name="梯形 13"/>
          <p:cNvSpPr/>
          <p:nvPr/>
        </p:nvSpPr>
        <p:spPr>
          <a:xfrm rot="18898273">
            <a:off x="751880" y="913805"/>
            <a:ext cx="1713310" cy="361950"/>
          </a:xfrm>
          <a:prstGeom prst="trapezoid">
            <a:avLst>
              <a:gd name="adj" fmla="val 1002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328" name="TextBox 13"/>
          <p:cNvSpPr txBox="1">
            <a:spLocks noChangeArrowheads="1"/>
          </p:cNvSpPr>
          <p:nvPr/>
        </p:nvSpPr>
        <p:spPr bwMode="auto">
          <a:xfrm rot="18749340">
            <a:off x="825104" y="626418"/>
            <a:ext cx="1962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en-US" altLang="zh-CN" sz="2400">
                <a:solidFill>
                  <a:schemeClr val="bg1"/>
                </a:solidFill>
              </a:rPr>
              <a:t>Example</a:t>
            </a:r>
          </a:p>
        </p:txBody>
      </p:sp>
      <p:sp>
        <p:nvSpPr>
          <p:cNvPr id="9" name="Rectangle 2"/>
          <p:cNvSpPr txBox="1">
            <a:spLocks noChangeArrowheads="1"/>
          </p:cNvSpPr>
          <p:nvPr/>
        </p:nvSpPr>
        <p:spPr bwMode="auto">
          <a:xfrm>
            <a:off x="590392" y="102152"/>
            <a:ext cx="5468855" cy="47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a:lstStyle>
          <a:p>
            <a:r>
              <a:rPr lang="en-US" altLang="zh-CN" sz="2000" kern="0" smtClean="0">
                <a:solidFill>
                  <a:srgbClr val="003366"/>
                </a:solidFill>
                <a:ea typeface="黑体" pitchFamily="2" charset="-122"/>
              </a:rPr>
              <a:t>2 </a:t>
            </a:r>
            <a:r>
              <a:rPr lang="zh-CN" altLang="en-US" sz="2000" kern="0" smtClean="0">
                <a:solidFill>
                  <a:srgbClr val="003366"/>
                </a:solidFill>
              </a:rPr>
              <a:t>表现数据</a:t>
            </a:r>
            <a:r>
              <a:rPr lang="en-US" altLang="zh-CN" sz="2000" kern="0" smtClean="0">
                <a:solidFill>
                  <a:srgbClr val="003366"/>
                </a:solidFill>
              </a:rPr>
              <a:t>:</a:t>
            </a:r>
            <a:r>
              <a:rPr lang="zh-CN" altLang="en-US" sz="2000" kern="0" smtClean="0">
                <a:solidFill>
                  <a:srgbClr val="FF9900"/>
                </a:solidFill>
              </a:rPr>
              <a:t>统计图表应用示例</a:t>
            </a:r>
            <a:endParaRPr lang="zh-CN" altLang="en-US" kern="0" smtClean="0"/>
          </a:p>
        </p:txBody>
      </p:sp>
    </p:spTree>
    <p:extLst>
      <p:ext uri="{BB962C8B-B14F-4D97-AF65-F5344CB8AC3E}">
        <p14:creationId xmlns:p14="http://schemas.microsoft.com/office/powerpoint/2010/main" val="2435792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梯形 36"/>
          <p:cNvSpPr/>
          <p:nvPr/>
        </p:nvSpPr>
        <p:spPr>
          <a:xfrm rot="18898273">
            <a:off x="751880" y="928093"/>
            <a:ext cx="1713310" cy="361950"/>
          </a:xfrm>
          <a:prstGeom prst="trapezoid">
            <a:avLst>
              <a:gd name="adj" fmla="val 1002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449" name="Picture 17" descr="F:\Office Training\Excel\Excel图表之道\商业周刊\0652_84covs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660" y="1704975"/>
            <a:ext cx="2462213" cy="30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19" descr="C:\Users\Eason.zhao\Desktop\StarbucksChar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163" y="1943100"/>
            <a:ext cx="2839641"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16" descr="F:\Office Training\Excel\Excel图表之道\商业周刊\0744_112opiiw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569" y="1653778"/>
            <a:ext cx="2247900"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0" name="Picture 18" descr="F:\Office Training\Excel\Excel图表之道\商业周刊\0346_37busou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842" y="1653779"/>
            <a:ext cx="2487215" cy="311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descr="F:\Office Training\Excel\Excel图表之道\经济学人\CSF0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4988" y="1713310"/>
            <a:ext cx="2402681"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354906" y="1700595"/>
            <a:ext cx="1857388" cy="2678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ln>
                  <a:solidFill>
                    <a:schemeClr val="tx1"/>
                  </a:solidFill>
                </a:ln>
                <a:solidFill>
                  <a:schemeClr val="tx1"/>
                </a:solidFill>
                <a:latin typeface="+mj-ea"/>
                <a:ea typeface="+mj-ea"/>
              </a:rPr>
              <a:t>主标题区</a:t>
            </a:r>
          </a:p>
        </p:txBody>
      </p:sp>
      <p:sp>
        <p:nvSpPr>
          <p:cNvPr id="8" name="矩形 7"/>
          <p:cNvSpPr/>
          <p:nvPr/>
        </p:nvSpPr>
        <p:spPr>
          <a:xfrm>
            <a:off x="5354906" y="2013873"/>
            <a:ext cx="1857388" cy="2250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ln>
                  <a:solidFill>
                    <a:schemeClr val="tx1"/>
                  </a:solidFill>
                </a:ln>
                <a:solidFill>
                  <a:schemeClr val="tx1"/>
                </a:solidFill>
                <a:latin typeface="+mj-ea"/>
                <a:ea typeface="+mj-ea"/>
              </a:rPr>
              <a:t>副标题区</a:t>
            </a:r>
          </a:p>
        </p:txBody>
      </p:sp>
      <p:sp>
        <p:nvSpPr>
          <p:cNvPr id="9" name="矩形 8"/>
          <p:cNvSpPr/>
          <p:nvPr/>
        </p:nvSpPr>
        <p:spPr>
          <a:xfrm>
            <a:off x="5354906" y="2284288"/>
            <a:ext cx="1857388" cy="4822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ln>
                  <a:solidFill>
                    <a:schemeClr val="tx1"/>
                  </a:solidFill>
                </a:ln>
                <a:solidFill>
                  <a:schemeClr val="tx1"/>
                </a:solidFill>
                <a:latin typeface="+mj-ea"/>
                <a:ea typeface="+mj-ea"/>
              </a:rPr>
              <a:t>图例区</a:t>
            </a:r>
            <a:r>
              <a:rPr lang="en-US" altLang="zh-CN" sz="1400" dirty="0">
                <a:ln>
                  <a:solidFill>
                    <a:schemeClr val="tx1"/>
                  </a:solidFill>
                </a:ln>
                <a:solidFill>
                  <a:schemeClr val="tx1"/>
                </a:solidFill>
                <a:latin typeface="+mj-ea"/>
                <a:ea typeface="+mj-ea"/>
              </a:rPr>
              <a:t>(</a:t>
            </a:r>
            <a:r>
              <a:rPr lang="zh-CN" altLang="en-US" sz="1400" dirty="0">
                <a:ln>
                  <a:solidFill>
                    <a:schemeClr val="tx1"/>
                  </a:solidFill>
                </a:ln>
                <a:solidFill>
                  <a:schemeClr val="tx1"/>
                </a:solidFill>
                <a:latin typeface="+mj-ea"/>
                <a:ea typeface="+mj-ea"/>
              </a:rPr>
              <a:t>若需要</a:t>
            </a:r>
            <a:r>
              <a:rPr lang="en-US" altLang="zh-CN" sz="1400" dirty="0">
                <a:ln>
                  <a:solidFill>
                    <a:schemeClr val="tx1"/>
                  </a:solidFill>
                </a:ln>
                <a:solidFill>
                  <a:schemeClr val="tx1"/>
                </a:solidFill>
                <a:latin typeface="+mj-ea"/>
                <a:ea typeface="+mj-ea"/>
              </a:rPr>
              <a:t>)</a:t>
            </a:r>
            <a:endParaRPr lang="zh-CN" altLang="en-US" sz="1400" dirty="0">
              <a:ln>
                <a:solidFill>
                  <a:schemeClr val="tx1"/>
                </a:solidFill>
              </a:ln>
              <a:solidFill>
                <a:schemeClr val="tx1"/>
              </a:solidFill>
              <a:latin typeface="+mj-ea"/>
              <a:ea typeface="+mj-ea"/>
            </a:endParaRPr>
          </a:p>
        </p:txBody>
      </p:sp>
      <p:pic>
        <p:nvPicPr>
          <p:cNvPr id="10" name="矩形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0903" y="2812256"/>
            <a:ext cx="188952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5354906" y="4218768"/>
            <a:ext cx="1857388" cy="2678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ln>
                  <a:solidFill>
                    <a:schemeClr val="tx1"/>
                  </a:solidFill>
                </a:ln>
                <a:solidFill>
                  <a:schemeClr val="tx1"/>
                </a:solidFill>
                <a:latin typeface="+mj-ea"/>
                <a:ea typeface="+mj-ea"/>
              </a:rPr>
              <a:t>脚注区</a:t>
            </a:r>
          </a:p>
        </p:txBody>
      </p:sp>
      <p:sp>
        <p:nvSpPr>
          <p:cNvPr id="12" name="标题 1"/>
          <p:cNvSpPr>
            <a:spLocks/>
          </p:cNvSpPr>
          <p:nvPr/>
        </p:nvSpPr>
        <p:spPr bwMode="auto">
          <a:xfrm>
            <a:off x="1487091" y="589360"/>
            <a:ext cx="6172200" cy="85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485" tIns="34743" rIns="69485" bIns="34743"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lang="zh-CN" altLang="en-US" sz="4500" b="1">
                <a:solidFill>
                  <a:schemeClr val="tx2"/>
                </a:solidFill>
                <a:latin typeface="Arial" pitchFamily="34" charset="0"/>
              </a:rPr>
              <a:t>图表布局</a:t>
            </a:r>
          </a:p>
        </p:txBody>
      </p:sp>
      <p:sp>
        <p:nvSpPr>
          <p:cNvPr id="57358" name="TextBox 13"/>
          <p:cNvSpPr txBox="1">
            <a:spLocks noChangeArrowheads="1"/>
          </p:cNvSpPr>
          <p:nvPr/>
        </p:nvSpPr>
        <p:spPr bwMode="auto">
          <a:xfrm rot="-2850660">
            <a:off x="825104" y="640705"/>
            <a:ext cx="1962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en-US" altLang="zh-CN" sz="2400">
                <a:solidFill>
                  <a:schemeClr val="bg1"/>
                </a:solidFill>
              </a:rPr>
              <a:t>Example</a:t>
            </a:r>
          </a:p>
        </p:txBody>
      </p:sp>
      <p:sp>
        <p:nvSpPr>
          <p:cNvPr id="20" name="日期占位符 19"/>
          <p:cNvSpPr txBox="1">
            <a:spLocks noGrp="1"/>
          </p:cNvSpPr>
          <p:nvPr/>
        </p:nvSpPr>
        <p:spPr bwMode="auto">
          <a:xfrm>
            <a:off x="6154341" y="4950619"/>
            <a:ext cx="1303734" cy="55960"/>
          </a:xfrm>
          <a:prstGeom prst="rect">
            <a:avLst/>
          </a:prstGeom>
          <a:noFill/>
          <a:ln>
            <a:miter lim="800000"/>
            <a:headEnd/>
            <a:tailEnd/>
          </a:ln>
        </p:spPr>
        <p:txBody>
          <a:bodyPr/>
          <a:lstStyle/>
          <a:p>
            <a:pPr algn="r">
              <a:defRPr/>
            </a:pPr>
            <a:endParaRPr lang="en-US" altLang="zh-CN" sz="500" dirty="0">
              <a:solidFill>
                <a:srgbClr val="5F5F5F"/>
              </a:solidFill>
              <a:latin typeface="+mn-lt"/>
            </a:endParaRPr>
          </a:p>
        </p:txBody>
      </p:sp>
      <p:pic>
        <p:nvPicPr>
          <p:cNvPr id="5" name="墨迹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029" y="1844278"/>
            <a:ext cx="11072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墨迹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029" y="2034779"/>
            <a:ext cx="110728" cy="13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墨迹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029" y="2433638"/>
            <a:ext cx="110728" cy="135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墨迹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029" y="3400426"/>
            <a:ext cx="11072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墨迹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5029" y="4321969"/>
            <a:ext cx="11072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
          <p:cNvSpPr txBox="1">
            <a:spLocks noChangeArrowheads="1"/>
          </p:cNvSpPr>
          <p:nvPr/>
        </p:nvSpPr>
        <p:spPr>
          <a:xfrm>
            <a:off x="590392" y="102152"/>
            <a:ext cx="5468855" cy="477236"/>
          </a:xfrm>
          <a:prstGeom prst="rect">
            <a:avLst/>
          </a:prstGeom>
        </p:spPr>
        <p:txBody>
          <a:bodyPr>
            <a:normAutofit/>
          </a:bodyPr>
          <a:lst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a:lstStyle>
          <a:p>
            <a:r>
              <a:rPr lang="en-US" altLang="zh-CN" sz="2000" kern="0" smtClean="0">
                <a:solidFill>
                  <a:srgbClr val="003366"/>
                </a:solidFill>
                <a:ea typeface="黑体" pitchFamily="2" charset="-122"/>
              </a:rPr>
              <a:t>2 </a:t>
            </a:r>
            <a:r>
              <a:rPr lang="zh-CN" altLang="en-US" sz="2000" kern="0" smtClean="0">
                <a:solidFill>
                  <a:srgbClr val="003366"/>
                </a:solidFill>
              </a:rPr>
              <a:t>表现数据</a:t>
            </a:r>
            <a:r>
              <a:rPr lang="en-US" altLang="zh-CN" sz="2000" kern="0" smtClean="0">
                <a:solidFill>
                  <a:srgbClr val="003366"/>
                </a:solidFill>
              </a:rPr>
              <a:t>:</a:t>
            </a:r>
            <a:r>
              <a:rPr lang="zh-CN" altLang="en-US" sz="2000" kern="0" smtClean="0">
                <a:solidFill>
                  <a:srgbClr val="FF9900"/>
                </a:solidFill>
              </a:rPr>
              <a:t>统计图表应用示例</a:t>
            </a:r>
            <a:endParaRPr lang="zh-CN" altLang="en-US" kern="0" smtClean="0"/>
          </a:p>
        </p:txBody>
      </p:sp>
    </p:spTree>
    <p:extLst>
      <p:ext uri="{BB962C8B-B14F-4D97-AF65-F5344CB8AC3E}">
        <p14:creationId xmlns:p14="http://schemas.microsoft.com/office/powerpoint/2010/main" val="603840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18448"/>
                                        </p:tgtEl>
                                        <p:attrNameLst>
                                          <p:attrName>style.visibility</p:attrName>
                                        </p:attrNameLst>
                                      </p:cBhvr>
                                      <p:to>
                                        <p:strVal val="visible"/>
                                      </p:to>
                                    </p:set>
                                    <p:animEffect transition="in" filter="fade">
                                      <p:cBhvr>
                                        <p:cTn id="12" dur="1000"/>
                                        <p:tgtEl>
                                          <p:spTgt spid="18448"/>
                                        </p:tgtEl>
                                      </p:cBhvr>
                                    </p:animEffect>
                                    <p:anim calcmode="lin" valueType="num">
                                      <p:cBhvr>
                                        <p:cTn id="13" dur="1000" fill="hold"/>
                                        <p:tgtEl>
                                          <p:spTgt spid="18448"/>
                                        </p:tgtEl>
                                        <p:attrNameLst>
                                          <p:attrName>ppt_x</p:attrName>
                                        </p:attrNameLst>
                                      </p:cBhvr>
                                      <p:tavLst>
                                        <p:tav tm="0">
                                          <p:val>
                                            <p:strVal val="#ppt_x"/>
                                          </p:val>
                                        </p:tav>
                                        <p:tav tm="100000">
                                          <p:val>
                                            <p:strVal val="#ppt_x"/>
                                          </p:val>
                                        </p:tav>
                                      </p:tavLst>
                                    </p:anim>
                                    <p:anim calcmode="lin" valueType="num">
                                      <p:cBhvr>
                                        <p:cTn id="14" dur="1000" fill="hold"/>
                                        <p:tgtEl>
                                          <p:spTgt spid="1844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8449"/>
                                        </p:tgtEl>
                                        <p:attrNameLst>
                                          <p:attrName>style.visibility</p:attrName>
                                        </p:attrNameLst>
                                      </p:cBhvr>
                                      <p:to>
                                        <p:strVal val="visible"/>
                                      </p:to>
                                    </p:set>
                                    <p:animEffect transition="in" filter="fade">
                                      <p:cBhvr>
                                        <p:cTn id="19" dur="1000"/>
                                        <p:tgtEl>
                                          <p:spTgt spid="18449"/>
                                        </p:tgtEl>
                                      </p:cBhvr>
                                    </p:animEffect>
                                    <p:anim calcmode="lin" valueType="num">
                                      <p:cBhvr>
                                        <p:cTn id="20" dur="1000" fill="hold"/>
                                        <p:tgtEl>
                                          <p:spTgt spid="18449"/>
                                        </p:tgtEl>
                                        <p:attrNameLst>
                                          <p:attrName>ppt_x</p:attrName>
                                        </p:attrNameLst>
                                      </p:cBhvr>
                                      <p:tavLst>
                                        <p:tav tm="0">
                                          <p:val>
                                            <p:strVal val="#ppt_x"/>
                                          </p:val>
                                        </p:tav>
                                        <p:tav tm="100000">
                                          <p:val>
                                            <p:strVal val="#ppt_x"/>
                                          </p:val>
                                        </p:tav>
                                      </p:tavLst>
                                    </p:anim>
                                    <p:anim calcmode="lin" valueType="num">
                                      <p:cBhvr>
                                        <p:cTn id="21" dur="1000" fill="hold"/>
                                        <p:tgtEl>
                                          <p:spTgt spid="18449"/>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xit" presetSubtype="32" fill="hold" nodeType="clickEffect">
                                  <p:stCondLst>
                                    <p:cond delay="0"/>
                                  </p:stCondLst>
                                  <p:childTnLst>
                                    <p:animEffect transition="out" filter="circle(out)">
                                      <p:cBhvr>
                                        <p:cTn id="25" dur="1000"/>
                                        <p:tgtEl>
                                          <p:spTgt spid="18448"/>
                                        </p:tgtEl>
                                      </p:cBhvr>
                                    </p:animEffect>
                                    <p:set>
                                      <p:cBhvr>
                                        <p:cTn id="26" dur="1" fill="hold">
                                          <p:stCondLst>
                                            <p:cond delay="999"/>
                                          </p:stCondLst>
                                        </p:cTn>
                                        <p:tgtEl>
                                          <p:spTgt spid="18448"/>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18449"/>
                                        </p:tgtEl>
                                      </p:cBhvr>
                                    </p:animEffect>
                                    <p:anim calcmode="lin" valueType="num">
                                      <p:cBhvr>
                                        <p:cTn id="29" dur="1000"/>
                                        <p:tgtEl>
                                          <p:spTgt spid="18449"/>
                                        </p:tgtEl>
                                        <p:attrNameLst>
                                          <p:attrName>ppt_x</p:attrName>
                                        </p:attrNameLst>
                                      </p:cBhvr>
                                      <p:tavLst>
                                        <p:tav tm="0">
                                          <p:val>
                                            <p:strVal val="ppt_x"/>
                                          </p:val>
                                        </p:tav>
                                        <p:tav tm="100000">
                                          <p:val>
                                            <p:strVal val="ppt_x"/>
                                          </p:val>
                                        </p:tav>
                                      </p:tavLst>
                                    </p:anim>
                                    <p:anim calcmode="lin" valueType="num">
                                      <p:cBhvr>
                                        <p:cTn id="30" dur="1000"/>
                                        <p:tgtEl>
                                          <p:spTgt spid="18449"/>
                                        </p:tgtEl>
                                        <p:attrNameLst>
                                          <p:attrName>ppt_y</p:attrName>
                                        </p:attrNameLst>
                                      </p:cBhvr>
                                      <p:tavLst>
                                        <p:tav tm="0">
                                          <p:val>
                                            <p:strVal val="ppt_y"/>
                                          </p:val>
                                        </p:tav>
                                        <p:tav tm="100000">
                                          <p:val>
                                            <p:strVal val="ppt_y+.1"/>
                                          </p:val>
                                        </p:tav>
                                      </p:tavLst>
                                    </p:anim>
                                    <p:set>
                                      <p:cBhvr>
                                        <p:cTn id="31" dur="1" fill="hold">
                                          <p:stCondLst>
                                            <p:cond delay="999"/>
                                          </p:stCondLst>
                                        </p:cTn>
                                        <p:tgtEl>
                                          <p:spTgt spid="18449"/>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nodeType="clickEffect">
                                  <p:stCondLst>
                                    <p:cond delay="0"/>
                                  </p:stCondLst>
                                  <p:childTnLst>
                                    <p:set>
                                      <p:cBhvr>
                                        <p:cTn id="35" dur="1" fill="hold">
                                          <p:stCondLst>
                                            <p:cond delay="0"/>
                                          </p:stCondLst>
                                        </p:cTn>
                                        <p:tgtEl>
                                          <p:spTgt spid="18450"/>
                                        </p:tgtEl>
                                        <p:attrNameLst>
                                          <p:attrName>style.visibility</p:attrName>
                                        </p:attrNameLst>
                                      </p:cBhvr>
                                      <p:to>
                                        <p:strVal val="visible"/>
                                      </p:to>
                                    </p:set>
                                    <p:animEffect transition="in" filter="fade">
                                      <p:cBhvr>
                                        <p:cTn id="36" dur="1000"/>
                                        <p:tgtEl>
                                          <p:spTgt spid="18450"/>
                                        </p:tgtEl>
                                      </p:cBhvr>
                                    </p:animEffect>
                                    <p:anim calcmode="lin" valueType="num">
                                      <p:cBhvr>
                                        <p:cTn id="37" dur="1000" fill="hold"/>
                                        <p:tgtEl>
                                          <p:spTgt spid="18450"/>
                                        </p:tgtEl>
                                        <p:attrNameLst>
                                          <p:attrName>ppt_x</p:attrName>
                                        </p:attrNameLst>
                                      </p:cBhvr>
                                      <p:tavLst>
                                        <p:tav tm="0">
                                          <p:val>
                                            <p:strVal val="#ppt_x"/>
                                          </p:val>
                                        </p:tav>
                                        <p:tav tm="100000">
                                          <p:val>
                                            <p:strVal val="#ppt_x"/>
                                          </p:val>
                                        </p:tav>
                                      </p:tavLst>
                                    </p:anim>
                                    <p:anim calcmode="lin" valueType="num">
                                      <p:cBhvr>
                                        <p:cTn id="38" dur="1000" fill="hold"/>
                                        <p:tgtEl>
                                          <p:spTgt spid="18450"/>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nodeType="clickEffect">
                                  <p:stCondLst>
                                    <p:cond delay="0"/>
                                  </p:stCondLst>
                                  <p:childTnLst>
                                    <p:set>
                                      <p:cBhvr>
                                        <p:cTn id="42" dur="1" fill="hold">
                                          <p:stCondLst>
                                            <p:cond delay="0"/>
                                          </p:stCondLst>
                                        </p:cTn>
                                        <p:tgtEl>
                                          <p:spTgt spid="18451"/>
                                        </p:tgtEl>
                                        <p:attrNameLst>
                                          <p:attrName>style.visibility</p:attrName>
                                        </p:attrNameLst>
                                      </p:cBhvr>
                                      <p:to>
                                        <p:strVal val="visible"/>
                                      </p:to>
                                    </p:set>
                                    <p:animEffect transition="in" filter="fade">
                                      <p:cBhvr>
                                        <p:cTn id="43" dur="1000"/>
                                        <p:tgtEl>
                                          <p:spTgt spid="18451"/>
                                        </p:tgtEl>
                                      </p:cBhvr>
                                    </p:animEffect>
                                    <p:anim calcmode="lin" valueType="num">
                                      <p:cBhvr>
                                        <p:cTn id="44" dur="1000" fill="hold"/>
                                        <p:tgtEl>
                                          <p:spTgt spid="18451"/>
                                        </p:tgtEl>
                                        <p:attrNameLst>
                                          <p:attrName>ppt_x</p:attrName>
                                        </p:attrNameLst>
                                      </p:cBhvr>
                                      <p:tavLst>
                                        <p:tav tm="0">
                                          <p:val>
                                            <p:strVal val="#ppt_x"/>
                                          </p:val>
                                        </p:tav>
                                        <p:tav tm="100000">
                                          <p:val>
                                            <p:strVal val="#ppt_x"/>
                                          </p:val>
                                        </p:tav>
                                      </p:tavLst>
                                    </p:anim>
                                    <p:anim calcmode="lin" valueType="num">
                                      <p:cBhvr>
                                        <p:cTn id="45" dur="1000" fill="hold"/>
                                        <p:tgtEl>
                                          <p:spTgt spid="18451"/>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35" presetClass="exit" presetSubtype="0" fill="hold" nodeType="clickEffect">
                                  <p:stCondLst>
                                    <p:cond delay="0"/>
                                  </p:stCondLst>
                                  <p:childTnLst>
                                    <p:animEffect transition="out" filter="fade">
                                      <p:cBhvr>
                                        <p:cTn id="49" dur="1000"/>
                                        <p:tgtEl>
                                          <p:spTgt spid="18450"/>
                                        </p:tgtEl>
                                      </p:cBhvr>
                                    </p:animEffect>
                                    <p:anim calcmode="lin" valueType="num">
                                      <p:cBhvr>
                                        <p:cTn id="50" dur="1000"/>
                                        <p:tgtEl>
                                          <p:spTgt spid="18450"/>
                                        </p:tgtEl>
                                        <p:attrNameLst>
                                          <p:attrName>style.rotation</p:attrName>
                                        </p:attrNameLst>
                                      </p:cBhvr>
                                      <p:tavLst>
                                        <p:tav tm="0">
                                          <p:val>
                                            <p:fltVal val="0"/>
                                          </p:val>
                                        </p:tav>
                                        <p:tav tm="100000">
                                          <p:val>
                                            <p:fltVal val="720"/>
                                          </p:val>
                                        </p:tav>
                                      </p:tavLst>
                                    </p:anim>
                                    <p:anim calcmode="lin" valueType="num">
                                      <p:cBhvr>
                                        <p:cTn id="51" dur="1000"/>
                                        <p:tgtEl>
                                          <p:spTgt spid="18450"/>
                                        </p:tgtEl>
                                        <p:attrNameLst>
                                          <p:attrName>ppt_h</p:attrName>
                                        </p:attrNameLst>
                                      </p:cBhvr>
                                      <p:tavLst>
                                        <p:tav tm="0">
                                          <p:val>
                                            <p:strVal val="ppt_h"/>
                                          </p:val>
                                        </p:tav>
                                        <p:tav tm="100000">
                                          <p:val>
                                            <p:fltVal val="0"/>
                                          </p:val>
                                        </p:tav>
                                      </p:tavLst>
                                    </p:anim>
                                    <p:anim calcmode="lin" valueType="num">
                                      <p:cBhvr>
                                        <p:cTn id="52" dur="1000"/>
                                        <p:tgtEl>
                                          <p:spTgt spid="18450"/>
                                        </p:tgtEl>
                                        <p:attrNameLst>
                                          <p:attrName>ppt_w</p:attrName>
                                        </p:attrNameLst>
                                      </p:cBhvr>
                                      <p:tavLst>
                                        <p:tav tm="0">
                                          <p:val>
                                            <p:strVal val="ppt_w"/>
                                          </p:val>
                                        </p:tav>
                                        <p:tav tm="100000">
                                          <p:val>
                                            <p:fltVal val="0"/>
                                          </p:val>
                                        </p:tav>
                                      </p:tavLst>
                                    </p:anim>
                                    <p:set>
                                      <p:cBhvr>
                                        <p:cTn id="53" dur="1" fill="hold">
                                          <p:stCondLst>
                                            <p:cond delay="999"/>
                                          </p:stCondLst>
                                        </p:cTn>
                                        <p:tgtEl>
                                          <p:spTgt spid="18450"/>
                                        </p:tgtEl>
                                        <p:attrNameLst>
                                          <p:attrName>style.visibility</p:attrName>
                                        </p:attrNameLst>
                                      </p:cBhvr>
                                      <p:to>
                                        <p:strVal val="hidden"/>
                                      </p:to>
                                    </p:set>
                                  </p:childTnLst>
                                </p:cTn>
                              </p:par>
                              <p:par>
                                <p:cTn id="54" presetID="52" presetClass="exit" presetSubtype="0" fill="hold" nodeType="withEffect">
                                  <p:stCondLst>
                                    <p:cond delay="0"/>
                                  </p:stCondLst>
                                  <p:childTnLst>
                                    <p:animScale>
                                      <p:cBhvr>
                                        <p:cTn id="55" dur="1000" accel="50000">
                                          <p:stCondLst>
                                            <p:cond delay="0"/>
                                          </p:stCondLst>
                                        </p:cTn>
                                        <p:tgtEl>
                                          <p:spTgt spid="18451"/>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6" dur="1000" accel="50000">
                                          <p:stCondLst>
                                            <p:cond delay="0"/>
                                          </p:stCondLst>
                                        </p:cTn>
                                        <p:tgtEl>
                                          <p:spTgt spid="18451"/>
                                        </p:tgtEl>
                                        <p:attrNameLst>
                                          <p:attrName>ppt_x</p:attrName>
                                          <p:attrName>ppt_y</p:attrName>
                                        </p:attrNameLst>
                                      </p:cBhvr>
                                    </p:animMotion>
                                    <p:animEffect transition="out" filter="fade">
                                      <p:cBhvr>
                                        <p:cTn id="57" dur="1000"/>
                                        <p:tgtEl>
                                          <p:spTgt spid="18451"/>
                                        </p:tgtEl>
                                      </p:cBhvr>
                                    </p:animEffect>
                                    <p:set>
                                      <p:cBhvr>
                                        <p:cTn id="58" dur="1" fill="hold">
                                          <p:stCondLst>
                                            <p:cond delay="999"/>
                                          </p:stCondLst>
                                        </p:cTn>
                                        <p:tgtEl>
                                          <p:spTgt spid="18451"/>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5" presetClass="entr" presetSubtype="0" fill="hold" nodeType="clickEffect">
                                  <p:stCondLst>
                                    <p:cond delay="0"/>
                                  </p:stCondLst>
                                  <p:childTnLst>
                                    <p:set>
                                      <p:cBhvr>
                                        <p:cTn id="62" dur="1" fill="hold">
                                          <p:stCondLst>
                                            <p:cond delay="0"/>
                                          </p:stCondLst>
                                        </p:cTn>
                                        <p:tgtEl>
                                          <p:spTgt spid="18438"/>
                                        </p:tgtEl>
                                        <p:attrNameLst>
                                          <p:attrName>style.visibility</p:attrName>
                                        </p:attrNameLst>
                                      </p:cBhvr>
                                      <p:to>
                                        <p:strVal val="visible"/>
                                      </p:to>
                                    </p:set>
                                    <p:anim calcmode="lin" valueType="num">
                                      <p:cBhvr>
                                        <p:cTn id="63" dur="1000" fill="hold"/>
                                        <p:tgtEl>
                                          <p:spTgt spid="18438"/>
                                        </p:tgtEl>
                                        <p:attrNameLst>
                                          <p:attrName>ppt_w</p:attrName>
                                        </p:attrNameLst>
                                      </p:cBhvr>
                                      <p:tavLst>
                                        <p:tav tm="0">
                                          <p:val>
                                            <p:fltVal val="0"/>
                                          </p:val>
                                        </p:tav>
                                        <p:tav tm="100000">
                                          <p:val>
                                            <p:strVal val="#ppt_w"/>
                                          </p:val>
                                        </p:tav>
                                      </p:tavLst>
                                    </p:anim>
                                    <p:anim calcmode="lin" valueType="num">
                                      <p:cBhvr>
                                        <p:cTn id="64" dur="1000" fill="hold"/>
                                        <p:tgtEl>
                                          <p:spTgt spid="18438"/>
                                        </p:tgtEl>
                                        <p:attrNameLst>
                                          <p:attrName>ppt_h</p:attrName>
                                        </p:attrNameLst>
                                      </p:cBhvr>
                                      <p:tavLst>
                                        <p:tav tm="0">
                                          <p:val>
                                            <p:fltVal val="0"/>
                                          </p:val>
                                        </p:tav>
                                        <p:tav tm="100000">
                                          <p:val>
                                            <p:strVal val="#ppt_h"/>
                                          </p:val>
                                        </p:tav>
                                      </p:tavLst>
                                    </p:anim>
                                    <p:anim calcmode="lin" valueType="num">
                                      <p:cBhvr>
                                        <p:cTn id="65" dur="1000" fill="hold"/>
                                        <p:tgtEl>
                                          <p:spTgt spid="18438"/>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1843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5"/>
                                        </p:tgtEl>
                                        <p:attrNameLst>
                                          <p:attrName>ppt_c</p:attrName>
                                        </p:attrNameLst>
                                      </p:cBhvr>
                                      <p:to>
                                        <a:schemeClr val="hlink"/>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anim calcmode="lin" valueType="num">
                                      <p:cBhvr>
                                        <p:cTn id="78" dur="500" fill="hold"/>
                                        <p:tgtEl>
                                          <p:spTgt spid="7"/>
                                        </p:tgtEl>
                                        <p:attrNameLst>
                                          <p:attrName>ppt_x</p:attrName>
                                        </p:attrNameLst>
                                      </p:cBhvr>
                                      <p:tavLst>
                                        <p:tav tm="0">
                                          <p:val>
                                            <p:strVal val="#ppt_x"/>
                                          </p:val>
                                        </p:tav>
                                        <p:tav tm="100000">
                                          <p:val>
                                            <p:strVal val="#ppt_x"/>
                                          </p:val>
                                        </p:tav>
                                      </p:tavLst>
                                    </p:anim>
                                    <p:anim calcmode="lin" valueType="num">
                                      <p:cBhvr>
                                        <p:cTn id="7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500" fill="hold"/>
                                        <p:tgtEl>
                                          <p:spTgt spid="28"/>
                                        </p:tgtEl>
                                        <p:attrNameLst>
                                          <p:attrName>ppt_x</p:attrName>
                                        </p:attrNameLst>
                                      </p:cBhvr>
                                      <p:tavLst>
                                        <p:tav tm="0">
                                          <p:val>
                                            <p:strVal val="#ppt_x"/>
                                          </p:val>
                                        </p:tav>
                                        <p:tav tm="100000">
                                          <p:val>
                                            <p:strVal val="#ppt_x"/>
                                          </p:val>
                                        </p:tav>
                                      </p:tavLst>
                                    </p:anim>
                                    <p:anim calcmode="lin" valueType="num">
                                      <p:cBhvr additive="base">
                                        <p:cTn id="85" dur="500" fill="hold"/>
                                        <p:tgtEl>
                                          <p:spTgt spid="2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8"/>
                                        </p:tgtEl>
                                        <p:attrNameLst>
                                          <p:attrName>ppt_c</p:attrName>
                                        </p:attrNameLst>
                                      </p:cBhvr>
                                      <p:to>
                                        <a:schemeClr val="hlink"/>
                                      </p:to>
                                    </p:animClr>
                                  </p:subTnLst>
                                </p:cTn>
                              </p:par>
                            </p:childTnLst>
                          </p:cTn>
                        </p:par>
                      </p:childTnLst>
                    </p:cTn>
                  </p:par>
                  <p:par>
                    <p:cTn id="86" fill="hold" nodeType="clickPar">
                      <p:stCondLst>
                        <p:cond delay="indefinite"/>
                      </p:stCondLst>
                      <p:childTnLst>
                        <p:par>
                          <p:cTn id="87" fill="hold" nodeType="withGroup">
                            <p:stCondLst>
                              <p:cond delay="0"/>
                            </p:stCondLst>
                            <p:childTnLst>
                              <p:par>
                                <p:cTn id="88" presetID="42"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anim calcmode="lin" valueType="num">
                                      <p:cBhvr>
                                        <p:cTn id="91" dur="500" fill="hold"/>
                                        <p:tgtEl>
                                          <p:spTgt spid="8"/>
                                        </p:tgtEl>
                                        <p:attrNameLst>
                                          <p:attrName>ppt_x</p:attrName>
                                        </p:attrNameLst>
                                      </p:cBhvr>
                                      <p:tavLst>
                                        <p:tav tm="0">
                                          <p:val>
                                            <p:strVal val="#ppt_x"/>
                                          </p:val>
                                        </p:tav>
                                        <p:tav tm="100000">
                                          <p:val>
                                            <p:strVal val="#ppt_x"/>
                                          </p:val>
                                        </p:tav>
                                      </p:tavLst>
                                    </p:anim>
                                    <p:anim calcmode="lin" valueType="num">
                                      <p:cBhvr>
                                        <p:cTn id="9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nodeType="click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9"/>
                                        </p:tgtEl>
                                        <p:attrNameLst>
                                          <p:attrName>ppt_c</p:attrName>
                                        </p:attrNameLst>
                                      </p:cBhvr>
                                      <p:to>
                                        <a:schemeClr val="hlink"/>
                                      </p:to>
                                    </p:animClr>
                                  </p:subTnLst>
                                </p:cTn>
                              </p:par>
                            </p:childTnLst>
                          </p:cTn>
                        </p:par>
                      </p:childTnLst>
                    </p:cTn>
                  </p:par>
                  <p:par>
                    <p:cTn id="99" fill="hold" nodeType="clickPar">
                      <p:stCondLst>
                        <p:cond delay="indefinite"/>
                      </p:stCondLst>
                      <p:childTnLst>
                        <p:par>
                          <p:cTn id="100" fill="hold" nodeType="withGroup">
                            <p:stCondLst>
                              <p:cond delay="0"/>
                            </p:stCondLst>
                            <p:childTnLst>
                              <p:par>
                                <p:cTn id="101" presetID="42" presetClass="entr" presetSubtype="0" fill="hold" nodeType="click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fade">
                                      <p:cBhvr>
                                        <p:cTn id="103" dur="500"/>
                                        <p:tgtEl>
                                          <p:spTgt spid="9"/>
                                        </p:tgtEl>
                                      </p:cBhvr>
                                    </p:animEffect>
                                    <p:anim calcmode="lin" valueType="num">
                                      <p:cBhvr>
                                        <p:cTn id="104" dur="500" fill="hold"/>
                                        <p:tgtEl>
                                          <p:spTgt spid="9"/>
                                        </p:tgtEl>
                                        <p:attrNameLst>
                                          <p:attrName>ppt_x</p:attrName>
                                        </p:attrNameLst>
                                      </p:cBhvr>
                                      <p:tavLst>
                                        <p:tav tm="0">
                                          <p:val>
                                            <p:strVal val="#ppt_x"/>
                                          </p:val>
                                        </p:tav>
                                        <p:tav tm="100000">
                                          <p:val>
                                            <p:strVal val="#ppt_x"/>
                                          </p:val>
                                        </p:tav>
                                      </p:tavLst>
                                    </p:anim>
                                    <p:anim calcmode="lin" valueType="num">
                                      <p:cBhvr>
                                        <p:cTn id="105"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4" fill="hold"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ppt_x"/>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0"/>
                                        </p:tgtEl>
                                        <p:attrNameLst>
                                          <p:attrName>ppt_c</p:attrName>
                                        </p:attrNameLst>
                                      </p:cBhvr>
                                      <p:to>
                                        <a:schemeClr val="hlink"/>
                                      </p:to>
                                    </p:animClr>
                                  </p:subTnLst>
                                </p:cTn>
                              </p:par>
                            </p:childTnLst>
                          </p:cTn>
                        </p:par>
                      </p:childTnLst>
                    </p:cTn>
                  </p:par>
                  <p:par>
                    <p:cTn id="112" fill="hold" nodeType="clickPar">
                      <p:stCondLst>
                        <p:cond delay="indefinite"/>
                      </p:stCondLst>
                      <p:childTnLst>
                        <p:par>
                          <p:cTn id="113" fill="hold" nodeType="withGroup">
                            <p:stCondLst>
                              <p:cond delay="0"/>
                            </p:stCondLst>
                            <p:childTnLst>
                              <p:par>
                                <p:cTn id="114" presetID="42" presetClass="entr" presetSubtype="0"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anim calcmode="lin" valueType="num">
                                      <p:cBhvr>
                                        <p:cTn id="117" dur="500" fill="hold"/>
                                        <p:tgtEl>
                                          <p:spTgt spid="10"/>
                                        </p:tgtEl>
                                        <p:attrNameLst>
                                          <p:attrName>ppt_x</p:attrName>
                                        </p:attrNameLst>
                                      </p:cBhvr>
                                      <p:tavLst>
                                        <p:tav tm="0">
                                          <p:val>
                                            <p:strVal val="#ppt_x"/>
                                          </p:val>
                                        </p:tav>
                                        <p:tav tm="100000">
                                          <p:val>
                                            <p:strVal val="#ppt_x"/>
                                          </p:val>
                                        </p:tav>
                                      </p:tavLst>
                                    </p:anim>
                                    <p:anim calcmode="lin" valueType="num">
                                      <p:cBhvr>
                                        <p:cTn id="11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1"/>
                                        </p:tgtEl>
                                        <p:attrNameLst>
                                          <p:attrName>ppt_c</p:attrName>
                                        </p:attrNameLst>
                                      </p:cBhvr>
                                      <p:to>
                                        <a:schemeClr val="hlink"/>
                                      </p:to>
                                    </p:animClr>
                                  </p:subTnLst>
                                </p:cTn>
                              </p:par>
                            </p:childTnLst>
                          </p:cTn>
                        </p:par>
                      </p:childTnLst>
                    </p:cTn>
                  </p:par>
                  <p:par>
                    <p:cTn id="125" fill="hold" nodeType="clickPar">
                      <p:stCondLst>
                        <p:cond delay="indefinite"/>
                      </p:stCondLst>
                      <p:childTnLst>
                        <p:par>
                          <p:cTn id="126" fill="hold" nodeType="withGroup">
                            <p:stCondLst>
                              <p:cond delay="0"/>
                            </p:stCondLst>
                            <p:childTnLst>
                              <p:par>
                                <p:cTn id="127" presetID="42" presetClass="entr" presetSubtype="0" fill="hold" nodeType="clickEffect">
                                  <p:stCondLst>
                                    <p:cond delay="0"/>
                                  </p:stCondLst>
                                  <p:childTnLst>
                                    <p:set>
                                      <p:cBhvr>
                                        <p:cTn id="128" dur="1" fill="hold">
                                          <p:stCondLst>
                                            <p:cond delay="0"/>
                                          </p:stCondLst>
                                        </p:cTn>
                                        <p:tgtEl>
                                          <p:spTgt spid="11"/>
                                        </p:tgtEl>
                                        <p:attrNameLst>
                                          <p:attrName>style.visibility</p:attrName>
                                        </p:attrNameLst>
                                      </p:cBhvr>
                                      <p:to>
                                        <p:strVal val="visible"/>
                                      </p:to>
                                    </p:set>
                                    <p:animEffect transition="in" filter="fade">
                                      <p:cBhvr>
                                        <p:cTn id="129" dur="500"/>
                                        <p:tgtEl>
                                          <p:spTgt spid="11"/>
                                        </p:tgtEl>
                                      </p:cBhvr>
                                    </p:animEffect>
                                    <p:anim calcmode="lin" valueType="num">
                                      <p:cBhvr>
                                        <p:cTn id="130" dur="500" fill="hold"/>
                                        <p:tgtEl>
                                          <p:spTgt spid="11"/>
                                        </p:tgtEl>
                                        <p:attrNameLst>
                                          <p:attrName>ppt_x</p:attrName>
                                        </p:attrNameLst>
                                      </p:cBhvr>
                                      <p:tavLst>
                                        <p:tav tm="0">
                                          <p:val>
                                            <p:strVal val="#ppt_x"/>
                                          </p:val>
                                        </p:tav>
                                        <p:tav tm="100000">
                                          <p:val>
                                            <p:strVal val="#ppt_x"/>
                                          </p:val>
                                        </p:tav>
                                      </p:tavLst>
                                    </p:anim>
                                    <p:anim calcmode="lin" valueType="num">
                                      <p:cBhvr>
                                        <p:cTn id="13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914328" cy="553998"/>
          </a:xfrm>
          <a:prstGeom prst="rect">
            <a:avLst/>
          </a:prstGeom>
          <a:noFill/>
        </p:spPr>
        <p:txBody>
          <a:bodyPr wrap="square" lIns="0" tIns="0" rIns="0" bIns="0" rtlCol="0">
            <a:spAutoFit/>
          </a:bodyPr>
          <a:lstStyle/>
          <a:p>
            <a:r>
              <a:rPr lang="en-US" altLang="zh-CN" sz="3600" b="1">
                <a:solidFill>
                  <a:schemeClr val="bg1"/>
                </a:solidFill>
                <a:ea typeface="微软雅黑" panose="020B0503020204020204" pitchFamily="34" charset="-122"/>
                <a:cs typeface="+mn-ea"/>
                <a:sym typeface="Arial" panose="020B0604020202020204" pitchFamily="34" charset="0"/>
              </a:rPr>
              <a:t>EXCEL</a:t>
            </a:r>
            <a:r>
              <a:rPr lang="zh-CN" altLang="en-US" sz="3600" b="1">
                <a:solidFill>
                  <a:schemeClr val="bg1"/>
                </a:solidFill>
                <a:ea typeface="微软雅黑" panose="020B0503020204020204" pitchFamily="34" charset="-122"/>
                <a:cs typeface="+mn-ea"/>
                <a:sym typeface="Arial" panose="020B0604020202020204" pitchFamily="34" charset="0"/>
              </a:rPr>
              <a:t>数据分析基本技能</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58668997"/>
      </p:ext>
    </p:extLst>
  </p:cSld>
  <p:clrMapOvr>
    <a:masterClrMapping/>
  </p:clrMapOvr>
  <p:transition spd="slow" advClick="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215" y="1556142"/>
            <a:ext cx="9146430" cy="146915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p>
        </p:txBody>
      </p:sp>
      <p:sp>
        <p:nvSpPr>
          <p:cNvPr id="22" name="矩形 8"/>
          <p:cNvSpPr>
            <a:spLocks noChangeArrowheads="1"/>
          </p:cNvSpPr>
          <p:nvPr/>
        </p:nvSpPr>
        <p:spPr bwMode="auto">
          <a:xfrm>
            <a:off x="-61204" y="2983153"/>
            <a:ext cx="9206419" cy="1405853"/>
          </a:xfrm>
          <a:prstGeom prst="rect">
            <a:avLst/>
          </a:prstGeom>
          <a:solidFill>
            <a:srgbClr val="BFBFB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spcBef>
                <a:spcPct val="50000"/>
              </a:spcBef>
              <a:buClr>
                <a:schemeClr val="tx1"/>
              </a:buClr>
            </a:pPr>
            <a:endParaRPr lang="zh-CN" altLang="en-US" sz="2400">
              <a:solidFill>
                <a:srgbClr val="CFE8CC"/>
              </a:solidFill>
              <a:latin typeface="黑体" pitchFamily="49" charset="-122"/>
              <a:ea typeface="黑体" pitchFamily="49" charset="-122"/>
            </a:endParaRPr>
          </a:p>
        </p:txBody>
      </p:sp>
      <p:pic>
        <p:nvPicPr>
          <p:cNvPr id="23" name="Picture 2" descr="150756015"/>
          <p:cNvPicPr>
            <a:picLocks noChangeAspect="1" noChangeArrowheads="1"/>
          </p:cNvPicPr>
          <p:nvPr/>
        </p:nvPicPr>
        <p:blipFill>
          <a:blip r:embed="rId3">
            <a:extLst>
              <a:ext uri="{28A0092B-C50C-407E-A947-70E740481C1C}">
                <a14:useLocalDpi xmlns:a14="http://schemas.microsoft.com/office/drawing/2010/main" val="0"/>
              </a:ext>
            </a:extLst>
          </a:blip>
          <a:srcRect t="7507" b="14282"/>
          <a:stretch>
            <a:fillRect/>
          </a:stretch>
        </p:blipFill>
        <p:spPr bwMode="auto">
          <a:xfrm>
            <a:off x="2708997" y="1556142"/>
            <a:ext cx="3745716" cy="146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
          <p:cNvSpPr txBox="1"/>
          <p:nvPr/>
        </p:nvSpPr>
        <p:spPr>
          <a:xfrm>
            <a:off x="0" y="3025293"/>
            <a:ext cx="9145215" cy="769441"/>
          </a:xfrm>
          <a:prstGeom prst="rect">
            <a:avLst/>
          </a:prstGeom>
          <a:noFill/>
        </p:spPr>
        <p:txBody>
          <a:bodyPr wrap="square" rtlCol="0">
            <a:spAutoFit/>
          </a:bodyPr>
          <a:lstStyle/>
          <a:p>
            <a:pPr algn="ctr"/>
            <a:r>
              <a:rPr lang="en-US" altLang="zh-CN" sz="2800" b="1" smtClean="0">
                <a:solidFill>
                  <a:srgbClr val="FFFF00"/>
                </a:solidFill>
                <a:effectLst>
                  <a:outerShdw blurRad="38100" dist="38100" dir="2700000" algn="tl">
                    <a:srgbClr val="000000">
                      <a:alpha val="43137"/>
                    </a:srgbClr>
                  </a:outerShdw>
                </a:effectLst>
                <a:latin typeface="+mj-lt"/>
                <a:ea typeface="+mn-ea"/>
              </a:rPr>
              <a:t>Session </a:t>
            </a:r>
            <a:r>
              <a:rPr lang="en-US" altLang="zh-CN" sz="2800" b="1" smtClean="0">
                <a:solidFill>
                  <a:srgbClr val="FFFF00"/>
                </a:solidFill>
                <a:effectLst>
                  <a:outerShdw blurRad="38100" dist="38100" dir="2700000" algn="tl">
                    <a:srgbClr val="000000">
                      <a:alpha val="43137"/>
                    </a:srgbClr>
                  </a:outerShdw>
                </a:effectLst>
                <a:latin typeface="+mj-lt"/>
                <a:ea typeface="+mn-ea"/>
              </a:rPr>
              <a:t>1</a:t>
            </a:r>
            <a:r>
              <a:rPr lang="en-US" altLang="zh-CN" sz="2800" b="1" smtClean="0">
                <a:solidFill>
                  <a:srgbClr val="FFFF00"/>
                </a:solidFill>
                <a:effectLst>
                  <a:outerShdw blurRad="38100" dist="38100" dir="2700000" algn="tl">
                    <a:srgbClr val="000000">
                      <a:alpha val="43137"/>
                    </a:srgbClr>
                  </a:outerShdw>
                </a:effectLst>
                <a:latin typeface="+mn-ea"/>
                <a:ea typeface="+mn-ea"/>
              </a:rPr>
              <a:t> </a:t>
            </a:r>
            <a:r>
              <a:rPr lang="zh-CN" altLang="en-US" sz="4400" b="1" smtClean="0">
                <a:solidFill>
                  <a:srgbClr val="FFFF00"/>
                </a:solidFill>
                <a:effectLst>
                  <a:outerShdw blurRad="38100" dist="38100" dir="2700000" algn="tl">
                    <a:srgbClr val="000000">
                      <a:alpha val="43137"/>
                    </a:srgbClr>
                  </a:outerShdw>
                </a:effectLst>
                <a:latin typeface="+mn-ea"/>
                <a:ea typeface="+mn-ea"/>
              </a:rPr>
              <a:t>小试牛刀</a:t>
            </a:r>
            <a:r>
              <a:rPr lang="en-US" altLang="zh-CN" sz="4400" b="1" smtClean="0">
                <a:solidFill>
                  <a:srgbClr val="FFFF00"/>
                </a:solidFill>
                <a:effectLst>
                  <a:outerShdw blurRad="38100" dist="38100" dir="2700000" algn="tl">
                    <a:srgbClr val="000000">
                      <a:alpha val="43137"/>
                    </a:srgbClr>
                  </a:outerShdw>
                </a:effectLst>
                <a:latin typeface="+mn-ea"/>
                <a:ea typeface="+mn-ea"/>
              </a:rPr>
              <a:t>-Excel</a:t>
            </a:r>
            <a:r>
              <a:rPr lang="zh-CN" altLang="en-US" sz="4400" b="1" smtClean="0">
                <a:solidFill>
                  <a:srgbClr val="FFFF00"/>
                </a:solidFill>
                <a:effectLst>
                  <a:outerShdw blurRad="38100" dist="38100" dir="2700000" algn="tl">
                    <a:srgbClr val="000000">
                      <a:alpha val="43137"/>
                    </a:srgbClr>
                  </a:outerShdw>
                </a:effectLst>
                <a:latin typeface="+mn-ea"/>
                <a:ea typeface="+mn-ea"/>
              </a:rPr>
              <a:t>篇</a:t>
            </a:r>
            <a:endParaRPr lang="zh-CN" altLang="en-US" sz="4400" b="1" dirty="0">
              <a:solidFill>
                <a:srgbClr val="FFFF00"/>
              </a:solidFill>
              <a:effectLst>
                <a:outerShdw blurRad="38100" dist="38100" dir="2700000" algn="tl">
                  <a:srgbClr val="000000">
                    <a:alpha val="43137"/>
                  </a:srgbClr>
                </a:outerShdw>
              </a:effectLst>
              <a:latin typeface="+mn-ea"/>
              <a:ea typeface="+mn-ea"/>
            </a:endParaRPr>
          </a:p>
        </p:txBody>
      </p:sp>
      <p:sp>
        <p:nvSpPr>
          <p:cNvPr id="25" name="矩形 24"/>
          <p:cNvSpPr/>
          <p:nvPr/>
        </p:nvSpPr>
        <p:spPr>
          <a:xfrm>
            <a:off x="8640" y="3914242"/>
            <a:ext cx="9146429" cy="523220"/>
          </a:xfrm>
          <a:prstGeom prst="rect">
            <a:avLst/>
          </a:prstGeom>
        </p:spPr>
        <p:txBody>
          <a:bodyPr wrap="square">
            <a:spAutoFit/>
          </a:bodyPr>
          <a:lstStyle/>
          <a:p>
            <a:pPr algn="ctr"/>
            <a:r>
              <a:rPr lang="en-US" altLang="zh-CN" sz="280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Data Analysis with Spreadsh</a:t>
            </a:r>
            <a:endPar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703643"/>
      </p:ext>
    </p:extLst>
  </p:cSld>
  <p:clrMapOvr>
    <a:masterClrMapping/>
  </p:clrMapOvr>
  <p:transition spd="med" advClick="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6"/>
          <p:cNvSpPr>
            <a:spLocks noChangeArrowheads="1"/>
          </p:cNvSpPr>
          <p:nvPr/>
        </p:nvSpPr>
        <p:spPr bwMode="auto">
          <a:xfrm>
            <a:off x="755576" y="584647"/>
            <a:ext cx="7560840" cy="441722"/>
          </a:xfrm>
          <a:prstGeom prst="roundRect">
            <a:avLst>
              <a:gd name="adj" fmla="val 11921"/>
            </a:avLst>
          </a:prstGeom>
          <a:gradFill rotWithShape="1">
            <a:gsLst>
              <a:gs pos="0">
                <a:srgbClr val="00BDEA"/>
              </a:gs>
              <a:gs pos="100000">
                <a:srgbClr val="2DD7FF"/>
              </a:gs>
            </a:gsLst>
            <a:lin ang="5400000" scaled="1"/>
          </a:gradFill>
          <a:ln w="38100" cmpd="sng">
            <a:solidFill>
              <a:schemeClr val="bg1"/>
            </a:solidFill>
            <a:round/>
            <a:headEnd/>
            <a:tailEnd/>
          </a:ln>
          <a:effectLst>
            <a:outerShdw dist="38100" dir="2700000" algn="ctr" rotWithShape="0">
              <a:srgbClr val="000000">
                <a:alpha val="25000"/>
              </a:srgbClr>
            </a:outerShd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a:r>
              <a:rPr lang="en-US" altLang="zh-CN" b="1" smtClean="0">
                <a:latin typeface="+mn-ea"/>
                <a:ea typeface="+mn-ea"/>
              </a:rPr>
              <a:t>EXCEL</a:t>
            </a:r>
            <a:r>
              <a:rPr lang="zh-CN" altLang="en-US" b="1" dirty="0">
                <a:latin typeface="+mn-ea"/>
                <a:ea typeface="+mn-ea"/>
              </a:rPr>
              <a:t>数据分析基本技能</a:t>
            </a:r>
          </a:p>
        </p:txBody>
      </p:sp>
      <p:grpSp>
        <p:nvGrpSpPr>
          <p:cNvPr id="49" name="Group 3"/>
          <p:cNvGrpSpPr>
            <a:grpSpLocks/>
          </p:cNvGrpSpPr>
          <p:nvPr/>
        </p:nvGrpSpPr>
        <p:grpSpPr bwMode="auto">
          <a:xfrm>
            <a:off x="1547664" y="2099519"/>
            <a:ext cx="6237288" cy="515937"/>
            <a:chOff x="0" y="0"/>
            <a:chExt cx="3929" cy="325"/>
          </a:xfrm>
        </p:grpSpPr>
        <p:grpSp>
          <p:nvGrpSpPr>
            <p:cNvPr id="50" name="Group 4"/>
            <p:cNvGrpSpPr>
              <a:grpSpLocks/>
            </p:cNvGrpSpPr>
            <p:nvPr/>
          </p:nvGrpSpPr>
          <p:grpSpPr bwMode="auto">
            <a:xfrm>
              <a:off x="0" y="0"/>
              <a:ext cx="293" cy="325"/>
              <a:chOff x="0" y="0"/>
              <a:chExt cx="293" cy="325"/>
            </a:xfrm>
          </p:grpSpPr>
          <p:sp>
            <p:nvSpPr>
              <p:cNvPr id="52" name="Text Box 6"/>
              <p:cNvSpPr txBox="1">
                <a:spLocks noChangeArrowheads="1"/>
              </p:cNvSpPr>
              <p:nvPr/>
            </p:nvSpPr>
            <p:spPr bwMode="auto">
              <a:xfrm>
                <a:off x="34" y="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b="1">
                    <a:latin typeface="Calibri" pitchFamily="34" charset="0"/>
                  </a:rPr>
                  <a:t>3</a:t>
                </a:r>
              </a:p>
            </p:txBody>
          </p:sp>
          <p:sp>
            <p:nvSpPr>
              <p:cNvPr id="53" name="Oval 7"/>
              <p:cNvSpPr>
                <a:spLocks noChangeArrowheads="1"/>
              </p:cNvSpPr>
              <p:nvPr/>
            </p:nvSpPr>
            <p:spPr bwMode="auto">
              <a:xfrm>
                <a:off x="0" y="0"/>
                <a:ext cx="293" cy="293"/>
              </a:xfrm>
              <a:prstGeom prst="ellipse">
                <a:avLst/>
              </a:prstGeom>
              <a:gradFill rotWithShape="1">
                <a:gsLst>
                  <a:gs pos="0">
                    <a:schemeClr val="hlink"/>
                  </a:gs>
                  <a:gs pos="100000">
                    <a:srgbClr val="0000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4" name="Oval 8"/>
              <p:cNvSpPr>
                <a:spLocks noChangeArrowheads="1"/>
              </p:cNvSpPr>
              <p:nvPr/>
            </p:nvSpPr>
            <p:spPr bwMode="auto">
              <a:xfrm>
                <a:off x="0" y="0"/>
                <a:ext cx="293" cy="293"/>
              </a:xfrm>
              <a:prstGeom prst="ellipse">
                <a:avLst/>
              </a:prstGeom>
              <a:gradFill rotWithShape="1">
                <a:gsLst>
                  <a:gs pos="0">
                    <a:srgbClr val="00D69E"/>
                  </a:gs>
                  <a:gs pos="100000">
                    <a:srgbClr val="002219"/>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5" name="Oval 9"/>
              <p:cNvSpPr>
                <a:spLocks noChangeArrowheads="1"/>
              </p:cNvSpPr>
              <p:nvPr/>
            </p:nvSpPr>
            <p:spPr bwMode="auto">
              <a:xfrm>
                <a:off x="14" y="5"/>
                <a:ext cx="255" cy="254"/>
              </a:xfrm>
              <a:prstGeom prst="ellipse">
                <a:avLst/>
              </a:prstGeom>
              <a:gradFill rotWithShape="1">
                <a:gsLst>
                  <a:gs pos="0">
                    <a:srgbClr val="00C5C0"/>
                  </a:gs>
                  <a:gs pos="50000">
                    <a:srgbClr val="006B68"/>
                  </a:gs>
                  <a:gs pos="100000">
                    <a:srgbClr val="00C5C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6" name="Oval 10"/>
              <p:cNvSpPr>
                <a:spLocks noChangeArrowheads="1"/>
              </p:cNvSpPr>
              <p:nvPr/>
            </p:nvSpPr>
            <p:spPr bwMode="auto">
              <a:xfrm>
                <a:off x="18" y="26"/>
                <a:ext cx="255" cy="255"/>
              </a:xfrm>
              <a:prstGeom prst="ellipse">
                <a:avLst/>
              </a:prstGeom>
              <a:gradFill rotWithShape="1">
                <a:gsLst>
                  <a:gs pos="0">
                    <a:srgbClr val="007D7A"/>
                  </a:gs>
                  <a:gs pos="100000">
                    <a:srgbClr val="00C5C0"/>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7" name="Oval 11"/>
              <p:cNvSpPr>
                <a:spLocks noChangeArrowheads="1"/>
              </p:cNvSpPr>
              <p:nvPr/>
            </p:nvSpPr>
            <p:spPr bwMode="auto">
              <a:xfrm>
                <a:off x="27" y="27"/>
                <a:ext cx="229" cy="229"/>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8" name="Oval 12"/>
              <p:cNvSpPr>
                <a:spLocks noChangeArrowheads="1"/>
              </p:cNvSpPr>
              <p:nvPr/>
            </p:nvSpPr>
            <p:spPr bwMode="auto">
              <a:xfrm>
                <a:off x="37" y="36"/>
                <a:ext cx="222" cy="222"/>
              </a:xfrm>
              <a:prstGeom prst="ellipse">
                <a:avLst/>
              </a:prstGeom>
              <a:gradFill rotWithShape="1">
                <a:gsLst>
                  <a:gs pos="0">
                    <a:srgbClr val="595959"/>
                  </a:gs>
                  <a:gs pos="100000">
                    <a:srgbClr val="C0C0C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59" name="Oval 13"/>
              <p:cNvSpPr>
                <a:spLocks noChangeArrowheads="1"/>
              </p:cNvSpPr>
              <p:nvPr/>
            </p:nvSpPr>
            <p:spPr bwMode="auto">
              <a:xfrm>
                <a:off x="40" y="37"/>
                <a:ext cx="216" cy="216"/>
              </a:xfrm>
              <a:prstGeom prst="ellipse">
                <a:avLst/>
              </a:prstGeom>
              <a:gradFill rotWithShape="1">
                <a:gsLst>
                  <a:gs pos="0">
                    <a:srgbClr val="C0C0C0">
                      <a:alpha val="0"/>
                    </a:srgbClr>
                  </a:gs>
                  <a:gs pos="100000">
                    <a:srgbClr val="E9E9E9"/>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60" name="Oval 14"/>
              <p:cNvSpPr>
                <a:spLocks noChangeArrowheads="1"/>
              </p:cNvSpPr>
              <p:nvPr/>
            </p:nvSpPr>
            <p:spPr bwMode="auto">
              <a:xfrm>
                <a:off x="42" y="39"/>
                <a:ext cx="206" cy="202"/>
              </a:xfrm>
              <a:prstGeom prst="ellipse">
                <a:avLst/>
              </a:prstGeom>
              <a:gradFill rotWithShape="1">
                <a:gsLst>
                  <a:gs pos="0">
                    <a:srgbClr val="989898"/>
                  </a:gs>
                  <a:gs pos="100000">
                    <a:srgbClr val="C0C0C0">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61" name="Oval 15"/>
              <p:cNvSpPr>
                <a:spLocks noChangeArrowheads="1"/>
              </p:cNvSpPr>
              <p:nvPr/>
            </p:nvSpPr>
            <p:spPr bwMode="auto">
              <a:xfrm>
                <a:off x="53" y="45"/>
                <a:ext cx="184" cy="164"/>
              </a:xfrm>
              <a:prstGeom prst="ellipse">
                <a:avLst/>
              </a:prstGeom>
              <a:gradFill rotWithShape="1">
                <a:gsLst>
                  <a:gs pos="0">
                    <a:srgbClr val="FFFFFF"/>
                  </a:gs>
                  <a:gs pos="100000">
                    <a:srgbClr val="C0C0C0">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grpSp>
        <p:sp>
          <p:nvSpPr>
            <p:cNvPr id="51" name="Line 17"/>
            <p:cNvSpPr>
              <a:spLocks noChangeShapeType="1"/>
            </p:cNvSpPr>
            <p:nvPr/>
          </p:nvSpPr>
          <p:spPr bwMode="auto">
            <a:xfrm>
              <a:off x="318" y="260"/>
              <a:ext cx="3611" cy="1"/>
            </a:xfrm>
            <a:prstGeom prst="line">
              <a:avLst/>
            </a:prstGeom>
            <a:noFill/>
            <a:ln w="25400" cmpd="sng">
              <a:solidFill>
                <a:srgbClr val="5F5F5F"/>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2" name="Text Box 18"/>
          <p:cNvSpPr txBox="1">
            <a:spLocks noChangeArrowheads="1"/>
          </p:cNvSpPr>
          <p:nvPr/>
        </p:nvSpPr>
        <p:spPr bwMode="auto">
          <a:xfrm>
            <a:off x="1619102" y="2151906"/>
            <a:ext cx="3238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latin typeface="Calibri" pitchFamily="34" charset="0"/>
              </a:rPr>
              <a:t>2</a:t>
            </a:r>
            <a:endParaRPr lang="en-US" altLang="zh-CN" b="1" dirty="0">
              <a:latin typeface="Calibri" pitchFamily="34" charset="0"/>
            </a:endParaRPr>
          </a:p>
        </p:txBody>
      </p:sp>
      <p:sp>
        <p:nvSpPr>
          <p:cNvPr id="63" name="Text Box 19"/>
          <p:cNvSpPr txBox="1">
            <a:spLocks noChangeArrowheads="1"/>
          </p:cNvSpPr>
          <p:nvPr/>
        </p:nvSpPr>
        <p:spPr bwMode="auto">
          <a:xfrm>
            <a:off x="2266802" y="2116387"/>
            <a:ext cx="5081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smtClean="0">
                <a:solidFill>
                  <a:srgbClr val="595959"/>
                </a:solidFill>
                <a:latin typeface="微软雅黑" pitchFamily="34" charset="-122"/>
                <a:ea typeface="微软雅黑" pitchFamily="34" charset="-122"/>
              </a:rPr>
              <a:t>数据分类汇总的</a:t>
            </a:r>
            <a:r>
              <a:rPr lang="en-US" altLang="zh-CN" b="1" dirty="0" smtClean="0">
                <a:solidFill>
                  <a:srgbClr val="595959"/>
                </a:solidFill>
                <a:latin typeface="微软雅黑" pitchFamily="34" charset="-122"/>
                <a:ea typeface="微软雅黑" pitchFamily="34" charset="-122"/>
              </a:rPr>
              <a:t>4</a:t>
            </a:r>
            <a:r>
              <a:rPr lang="zh-CN" altLang="en-US" b="1" dirty="0" smtClean="0">
                <a:solidFill>
                  <a:srgbClr val="595959"/>
                </a:solidFill>
                <a:latin typeface="微软雅黑" pitchFamily="34" charset="-122"/>
                <a:ea typeface="微软雅黑" pitchFamily="34" charset="-122"/>
              </a:rPr>
              <a:t>种方法</a:t>
            </a:r>
            <a:endParaRPr lang="zh-CN" altLang="en-US" b="1" dirty="0">
              <a:solidFill>
                <a:srgbClr val="595959"/>
              </a:solidFill>
              <a:latin typeface="微软雅黑" pitchFamily="34" charset="-122"/>
              <a:ea typeface="微软雅黑" pitchFamily="34" charset="-122"/>
            </a:endParaRPr>
          </a:p>
        </p:txBody>
      </p:sp>
      <p:sp>
        <p:nvSpPr>
          <p:cNvPr id="79" name="Text Box 34"/>
          <p:cNvSpPr txBox="1">
            <a:spLocks noChangeArrowheads="1"/>
          </p:cNvSpPr>
          <p:nvPr/>
        </p:nvSpPr>
        <p:spPr bwMode="auto">
          <a:xfrm>
            <a:off x="2266802" y="1282950"/>
            <a:ext cx="50752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smtClean="0">
                <a:solidFill>
                  <a:srgbClr val="595959"/>
                </a:solidFill>
                <a:latin typeface="微软雅黑" pitchFamily="34" charset="-122"/>
                <a:ea typeface="微软雅黑" pitchFamily="34" charset="-122"/>
              </a:rPr>
              <a:t>EXCEL</a:t>
            </a:r>
            <a:r>
              <a:rPr lang="zh-CN" altLang="en-US" b="1" dirty="0" smtClean="0">
                <a:solidFill>
                  <a:srgbClr val="595959"/>
                </a:solidFill>
                <a:latin typeface="微软雅黑" pitchFamily="34" charset="-122"/>
                <a:ea typeface="微软雅黑" pitchFamily="34" charset="-122"/>
              </a:rPr>
              <a:t>的基本操作</a:t>
            </a:r>
            <a:endParaRPr lang="zh-CN" altLang="en-US" b="1" dirty="0">
              <a:solidFill>
                <a:srgbClr val="595959"/>
              </a:solidFill>
              <a:latin typeface="微软雅黑" pitchFamily="34" charset="-122"/>
              <a:ea typeface="微软雅黑" pitchFamily="34" charset="-122"/>
            </a:endParaRPr>
          </a:p>
        </p:txBody>
      </p:sp>
      <p:grpSp>
        <p:nvGrpSpPr>
          <p:cNvPr id="80" name="Group 19"/>
          <p:cNvGrpSpPr>
            <a:grpSpLocks/>
          </p:cNvGrpSpPr>
          <p:nvPr/>
        </p:nvGrpSpPr>
        <p:grpSpPr bwMode="auto">
          <a:xfrm>
            <a:off x="1547664" y="1275606"/>
            <a:ext cx="6237288" cy="515938"/>
            <a:chOff x="0" y="0"/>
            <a:chExt cx="3929" cy="325"/>
          </a:xfrm>
        </p:grpSpPr>
        <p:grpSp>
          <p:nvGrpSpPr>
            <p:cNvPr id="81" name="Group 20"/>
            <p:cNvGrpSpPr>
              <a:grpSpLocks/>
            </p:cNvGrpSpPr>
            <p:nvPr/>
          </p:nvGrpSpPr>
          <p:grpSpPr bwMode="auto">
            <a:xfrm>
              <a:off x="0" y="0"/>
              <a:ext cx="293" cy="325"/>
              <a:chOff x="0" y="0"/>
              <a:chExt cx="293" cy="325"/>
            </a:xfrm>
          </p:grpSpPr>
          <p:sp>
            <p:nvSpPr>
              <p:cNvPr id="83" name="Text Box 37"/>
              <p:cNvSpPr txBox="1">
                <a:spLocks noChangeArrowheads="1"/>
              </p:cNvSpPr>
              <p:nvPr/>
            </p:nvSpPr>
            <p:spPr bwMode="auto">
              <a:xfrm>
                <a:off x="34" y="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b="1">
                    <a:latin typeface="Calibri" pitchFamily="34" charset="0"/>
                  </a:rPr>
                  <a:t>3</a:t>
                </a:r>
              </a:p>
            </p:txBody>
          </p:sp>
          <p:sp>
            <p:nvSpPr>
              <p:cNvPr id="84" name="Oval 38"/>
              <p:cNvSpPr>
                <a:spLocks noChangeArrowheads="1"/>
              </p:cNvSpPr>
              <p:nvPr/>
            </p:nvSpPr>
            <p:spPr bwMode="auto">
              <a:xfrm>
                <a:off x="0" y="0"/>
                <a:ext cx="293" cy="293"/>
              </a:xfrm>
              <a:prstGeom prst="ellipse">
                <a:avLst/>
              </a:prstGeom>
              <a:gradFill rotWithShape="1">
                <a:gsLst>
                  <a:gs pos="0">
                    <a:schemeClr val="hlink"/>
                  </a:gs>
                  <a:gs pos="100000">
                    <a:srgbClr val="0000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85" name="Oval 39"/>
              <p:cNvSpPr>
                <a:spLocks noChangeArrowheads="1"/>
              </p:cNvSpPr>
              <p:nvPr/>
            </p:nvSpPr>
            <p:spPr bwMode="auto">
              <a:xfrm>
                <a:off x="0" y="0"/>
                <a:ext cx="293" cy="293"/>
              </a:xfrm>
              <a:prstGeom prst="ellipse">
                <a:avLst/>
              </a:prstGeom>
              <a:gradFill rotWithShape="1">
                <a:gsLst>
                  <a:gs pos="0">
                    <a:srgbClr val="B2B2B2"/>
                  </a:gs>
                  <a:gs pos="100000">
                    <a:srgbClr val="5F5F5F"/>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86" name="Oval 40"/>
              <p:cNvSpPr>
                <a:spLocks noChangeArrowheads="1"/>
              </p:cNvSpPr>
              <p:nvPr/>
            </p:nvSpPr>
            <p:spPr bwMode="auto">
              <a:xfrm>
                <a:off x="14" y="5"/>
                <a:ext cx="255" cy="254"/>
              </a:xfrm>
              <a:prstGeom prst="ellipse">
                <a:avLst/>
              </a:prstGeom>
              <a:gradFill rotWithShape="1">
                <a:gsLst>
                  <a:gs pos="0">
                    <a:srgbClr val="DDDDDD"/>
                  </a:gs>
                  <a:gs pos="50000">
                    <a:srgbClr val="787878"/>
                  </a:gs>
                  <a:gs pos="100000">
                    <a:srgbClr val="DDDDDD"/>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87" name="Oval 41"/>
              <p:cNvSpPr>
                <a:spLocks noChangeArrowheads="1"/>
              </p:cNvSpPr>
              <p:nvPr/>
            </p:nvSpPr>
            <p:spPr bwMode="auto">
              <a:xfrm>
                <a:off x="18" y="18"/>
                <a:ext cx="255" cy="255"/>
              </a:xfrm>
              <a:prstGeom prst="ellipse">
                <a:avLst/>
              </a:prstGeom>
              <a:gradFill rotWithShape="1">
                <a:gsLst>
                  <a:gs pos="0">
                    <a:srgbClr val="7A7A7A"/>
                  </a:gs>
                  <a:gs pos="100000">
                    <a:srgbClr val="C0C0C0">
                      <a:alpha val="0"/>
                    </a:srgb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88" name="Oval 42"/>
              <p:cNvSpPr>
                <a:spLocks noChangeArrowheads="1"/>
              </p:cNvSpPr>
              <p:nvPr/>
            </p:nvSpPr>
            <p:spPr bwMode="auto">
              <a:xfrm>
                <a:off x="27" y="27"/>
                <a:ext cx="229" cy="229"/>
              </a:xfrm>
              <a:prstGeom prst="ellipse">
                <a:avLst/>
              </a:prstGeom>
              <a:solidFill>
                <a:srgbClr val="96969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89" name="Oval 43"/>
              <p:cNvSpPr>
                <a:spLocks noChangeArrowheads="1"/>
              </p:cNvSpPr>
              <p:nvPr/>
            </p:nvSpPr>
            <p:spPr bwMode="auto">
              <a:xfrm>
                <a:off x="37" y="36"/>
                <a:ext cx="222" cy="222"/>
              </a:xfrm>
              <a:prstGeom prst="ellipse">
                <a:avLst/>
              </a:prstGeom>
              <a:gradFill rotWithShape="1">
                <a:gsLst>
                  <a:gs pos="0">
                    <a:srgbClr val="595959"/>
                  </a:gs>
                  <a:gs pos="100000">
                    <a:srgbClr val="C0C0C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90" name="Oval 44"/>
              <p:cNvSpPr>
                <a:spLocks noChangeArrowheads="1"/>
              </p:cNvSpPr>
              <p:nvPr/>
            </p:nvSpPr>
            <p:spPr bwMode="auto">
              <a:xfrm>
                <a:off x="40" y="37"/>
                <a:ext cx="216" cy="216"/>
              </a:xfrm>
              <a:prstGeom prst="ellipse">
                <a:avLst/>
              </a:prstGeom>
              <a:gradFill rotWithShape="1">
                <a:gsLst>
                  <a:gs pos="0">
                    <a:srgbClr val="C0C0C0">
                      <a:alpha val="0"/>
                    </a:srgbClr>
                  </a:gs>
                  <a:gs pos="100000">
                    <a:srgbClr val="E9E9E9"/>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91" name="Oval 45"/>
              <p:cNvSpPr>
                <a:spLocks noChangeArrowheads="1"/>
              </p:cNvSpPr>
              <p:nvPr/>
            </p:nvSpPr>
            <p:spPr bwMode="auto">
              <a:xfrm>
                <a:off x="42" y="39"/>
                <a:ext cx="206" cy="202"/>
              </a:xfrm>
              <a:prstGeom prst="ellipse">
                <a:avLst/>
              </a:prstGeom>
              <a:gradFill rotWithShape="1">
                <a:gsLst>
                  <a:gs pos="0">
                    <a:srgbClr val="989898"/>
                  </a:gs>
                  <a:gs pos="100000">
                    <a:srgbClr val="C0C0C0">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92" name="Oval 46"/>
              <p:cNvSpPr>
                <a:spLocks noChangeArrowheads="1"/>
              </p:cNvSpPr>
              <p:nvPr/>
            </p:nvSpPr>
            <p:spPr bwMode="auto">
              <a:xfrm>
                <a:off x="53" y="45"/>
                <a:ext cx="184" cy="164"/>
              </a:xfrm>
              <a:prstGeom prst="ellipse">
                <a:avLst/>
              </a:prstGeom>
              <a:gradFill rotWithShape="1">
                <a:gsLst>
                  <a:gs pos="0">
                    <a:srgbClr val="FFFFFF"/>
                  </a:gs>
                  <a:gs pos="100000">
                    <a:srgbClr val="C0C0C0">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grpSp>
        <p:sp>
          <p:nvSpPr>
            <p:cNvPr id="82" name="Line 47"/>
            <p:cNvSpPr>
              <a:spLocks noChangeShapeType="1"/>
            </p:cNvSpPr>
            <p:nvPr/>
          </p:nvSpPr>
          <p:spPr bwMode="auto">
            <a:xfrm flipV="1">
              <a:off x="314" y="248"/>
              <a:ext cx="3615" cy="5"/>
            </a:xfrm>
            <a:prstGeom prst="line">
              <a:avLst/>
            </a:prstGeom>
            <a:noFill/>
            <a:ln w="25400" cmpd="sng">
              <a:solidFill>
                <a:srgbClr val="5F5F5F"/>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 name="Text Box 48"/>
          <p:cNvSpPr txBox="1">
            <a:spLocks noChangeArrowheads="1"/>
          </p:cNvSpPr>
          <p:nvPr/>
        </p:nvSpPr>
        <p:spPr bwMode="auto">
          <a:xfrm>
            <a:off x="1619102" y="1318469"/>
            <a:ext cx="2857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a:latin typeface="Calibri" pitchFamily="34" charset="0"/>
              </a:rPr>
              <a:t>1</a:t>
            </a:r>
            <a:endParaRPr lang="en-US" altLang="zh-CN" b="1">
              <a:latin typeface="Calibri" pitchFamily="34" charset="0"/>
            </a:endParaRPr>
          </a:p>
        </p:txBody>
      </p:sp>
      <p:graphicFrame>
        <p:nvGraphicFramePr>
          <p:cNvPr id="94" name="图示 93"/>
          <p:cNvGraphicFramePr/>
          <p:nvPr>
            <p:extLst>
              <p:ext uri="{D42A27DB-BD31-4B8C-83A1-F6EECF244321}">
                <p14:modId xmlns:p14="http://schemas.microsoft.com/office/powerpoint/2010/main" val="2255874465"/>
              </p:ext>
            </p:extLst>
          </p:nvPr>
        </p:nvGraphicFramePr>
        <p:xfrm>
          <a:off x="2192782" y="2615456"/>
          <a:ext cx="5592170" cy="1708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5" name="Group 3"/>
          <p:cNvGrpSpPr>
            <a:grpSpLocks/>
          </p:cNvGrpSpPr>
          <p:nvPr/>
        </p:nvGrpSpPr>
        <p:grpSpPr bwMode="auto">
          <a:xfrm>
            <a:off x="1606401" y="4552206"/>
            <a:ext cx="6237288" cy="515937"/>
            <a:chOff x="0" y="0"/>
            <a:chExt cx="3929" cy="325"/>
          </a:xfrm>
        </p:grpSpPr>
        <p:grpSp>
          <p:nvGrpSpPr>
            <p:cNvPr id="96" name="Group 4"/>
            <p:cNvGrpSpPr>
              <a:grpSpLocks/>
            </p:cNvGrpSpPr>
            <p:nvPr/>
          </p:nvGrpSpPr>
          <p:grpSpPr bwMode="auto">
            <a:xfrm>
              <a:off x="0" y="0"/>
              <a:ext cx="293" cy="325"/>
              <a:chOff x="0" y="0"/>
              <a:chExt cx="293" cy="325"/>
            </a:xfrm>
          </p:grpSpPr>
          <p:sp>
            <p:nvSpPr>
              <p:cNvPr id="98" name="Text Box 6"/>
              <p:cNvSpPr txBox="1">
                <a:spLocks noChangeArrowheads="1"/>
              </p:cNvSpPr>
              <p:nvPr/>
            </p:nvSpPr>
            <p:spPr bwMode="auto">
              <a:xfrm>
                <a:off x="34" y="3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b="1">
                    <a:latin typeface="Calibri" pitchFamily="34" charset="0"/>
                  </a:rPr>
                  <a:t>3</a:t>
                </a:r>
              </a:p>
            </p:txBody>
          </p:sp>
          <p:sp>
            <p:nvSpPr>
              <p:cNvPr id="99" name="Oval 7"/>
              <p:cNvSpPr>
                <a:spLocks noChangeArrowheads="1"/>
              </p:cNvSpPr>
              <p:nvPr/>
            </p:nvSpPr>
            <p:spPr bwMode="auto">
              <a:xfrm>
                <a:off x="0" y="0"/>
                <a:ext cx="293" cy="293"/>
              </a:xfrm>
              <a:prstGeom prst="ellipse">
                <a:avLst/>
              </a:prstGeom>
              <a:gradFill rotWithShape="1">
                <a:gsLst>
                  <a:gs pos="0">
                    <a:schemeClr val="hlink"/>
                  </a:gs>
                  <a:gs pos="100000">
                    <a:srgbClr val="00007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0" name="Oval 8"/>
              <p:cNvSpPr>
                <a:spLocks noChangeArrowheads="1"/>
              </p:cNvSpPr>
              <p:nvPr/>
            </p:nvSpPr>
            <p:spPr bwMode="auto">
              <a:xfrm>
                <a:off x="0" y="0"/>
                <a:ext cx="293" cy="293"/>
              </a:xfrm>
              <a:prstGeom prst="ellipse">
                <a:avLst/>
              </a:prstGeom>
              <a:gradFill rotWithShape="1">
                <a:gsLst>
                  <a:gs pos="0">
                    <a:srgbClr val="00D69E"/>
                  </a:gs>
                  <a:gs pos="100000">
                    <a:srgbClr val="002219"/>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1" name="Oval 9"/>
              <p:cNvSpPr>
                <a:spLocks noChangeArrowheads="1"/>
              </p:cNvSpPr>
              <p:nvPr/>
            </p:nvSpPr>
            <p:spPr bwMode="auto">
              <a:xfrm>
                <a:off x="14" y="5"/>
                <a:ext cx="255" cy="254"/>
              </a:xfrm>
              <a:prstGeom prst="ellipse">
                <a:avLst/>
              </a:prstGeom>
              <a:gradFill rotWithShape="1">
                <a:gsLst>
                  <a:gs pos="0">
                    <a:srgbClr val="00C5C0"/>
                  </a:gs>
                  <a:gs pos="50000">
                    <a:srgbClr val="006B68"/>
                  </a:gs>
                  <a:gs pos="100000">
                    <a:srgbClr val="00C5C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2" name="Oval 10"/>
              <p:cNvSpPr>
                <a:spLocks noChangeArrowheads="1"/>
              </p:cNvSpPr>
              <p:nvPr/>
            </p:nvSpPr>
            <p:spPr bwMode="auto">
              <a:xfrm>
                <a:off x="18" y="26"/>
                <a:ext cx="255" cy="255"/>
              </a:xfrm>
              <a:prstGeom prst="ellipse">
                <a:avLst/>
              </a:prstGeom>
              <a:gradFill rotWithShape="1">
                <a:gsLst>
                  <a:gs pos="0">
                    <a:srgbClr val="007D7A"/>
                  </a:gs>
                  <a:gs pos="100000">
                    <a:srgbClr val="00C5C0"/>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3" name="Oval 11"/>
              <p:cNvSpPr>
                <a:spLocks noChangeArrowheads="1"/>
              </p:cNvSpPr>
              <p:nvPr/>
            </p:nvSpPr>
            <p:spPr bwMode="auto">
              <a:xfrm>
                <a:off x="27" y="27"/>
                <a:ext cx="229" cy="229"/>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4" name="Oval 12"/>
              <p:cNvSpPr>
                <a:spLocks noChangeArrowheads="1"/>
              </p:cNvSpPr>
              <p:nvPr/>
            </p:nvSpPr>
            <p:spPr bwMode="auto">
              <a:xfrm>
                <a:off x="37" y="36"/>
                <a:ext cx="222" cy="222"/>
              </a:xfrm>
              <a:prstGeom prst="ellipse">
                <a:avLst/>
              </a:prstGeom>
              <a:gradFill rotWithShape="1">
                <a:gsLst>
                  <a:gs pos="0">
                    <a:srgbClr val="595959"/>
                  </a:gs>
                  <a:gs pos="100000">
                    <a:srgbClr val="C0C0C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5" name="Oval 13"/>
              <p:cNvSpPr>
                <a:spLocks noChangeArrowheads="1"/>
              </p:cNvSpPr>
              <p:nvPr/>
            </p:nvSpPr>
            <p:spPr bwMode="auto">
              <a:xfrm>
                <a:off x="40" y="37"/>
                <a:ext cx="216" cy="216"/>
              </a:xfrm>
              <a:prstGeom prst="ellipse">
                <a:avLst/>
              </a:prstGeom>
              <a:gradFill rotWithShape="1">
                <a:gsLst>
                  <a:gs pos="0">
                    <a:srgbClr val="C0C0C0">
                      <a:alpha val="0"/>
                    </a:srgbClr>
                  </a:gs>
                  <a:gs pos="100000">
                    <a:srgbClr val="E9E9E9"/>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6" name="Oval 14"/>
              <p:cNvSpPr>
                <a:spLocks noChangeArrowheads="1"/>
              </p:cNvSpPr>
              <p:nvPr/>
            </p:nvSpPr>
            <p:spPr bwMode="auto">
              <a:xfrm>
                <a:off x="42" y="39"/>
                <a:ext cx="206" cy="202"/>
              </a:xfrm>
              <a:prstGeom prst="ellipse">
                <a:avLst/>
              </a:prstGeom>
              <a:gradFill rotWithShape="1">
                <a:gsLst>
                  <a:gs pos="0">
                    <a:srgbClr val="989898"/>
                  </a:gs>
                  <a:gs pos="100000">
                    <a:srgbClr val="C0C0C0">
                      <a:alpha val="48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sp>
            <p:nvSpPr>
              <p:cNvPr id="107" name="Oval 15"/>
              <p:cNvSpPr>
                <a:spLocks noChangeArrowheads="1"/>
              </p:cNvSpPr>
              <p:nvPr/>
            </p:nvSpPr>
            <p:spPr bwMode="auto">
              <a:xfrm>
                <a:off x="53" y="45"/>
                <a:ext cx="184" cy="164"/>
              </a:xfrm>
              <a:prstGeom prst="ellipse">
                <a:avLst/>
              </a:prstGeom>
              <a:gradFill rotWithShape="1">
                <a:gsLst>
                  <a:gs pos="0">
                    <a:srgbClr val="FFFFFF"/>
                  </a:gs>
                  <a:gs pos="100000">
                    <a:srgbClr val="C0C0C0">
                      <a:alpha val="37999"/>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Calibri" pitchFamily="34" charset="0"/>
                </a:endParaRPr>
              </a:p>
            </p:txBody>
          </p:sp>
        </p:grpSp>
        <p:sp>
          <p:nvSpPr>
            <p:cNvPr id="97" name="Line 17"/>
            <p:cNvSpPr>
              <a:spLocks noChangeShapeType="1"/>
            </p:cNvSpPr>
            <p:nvPr/>
          </p:nvSpPr>
          <p:spPr bwMode="auto">
            <a:xfrm>
              <a:off x="318" y="260"/>
              <a:ext cx="3611" cy="1"/>
            </a:xfrm>
            <a:prstGeom prst="line">
              <a:avLst/>
            </a:prstGeom>
            <a:noFill/>
            <a:ln w="25400" cmpd="sng">
              <a:solidFill>
                <a:srgbClr val="5F5F5F"/>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8" name="Text Box 18"/>
          <p:cNvSpPr txBox="1">
            <a:spLocks noChangeArrowheads="1"/>
          </p:cNvSpPr>
          <p:nvPr/>
        </p:nvSpPr>
        <p:spPr bwMode="auto">
          <a:xfrm>
            <a:off x="1677839" y="460459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smtClean="0">
                <a:latin typeface="Calibri" pitchFamily="34" charset="0"/>
              </a:rPr>
              <a:t>3</a:t>
            </a:r>
            <a:endParaRPr lang="en-US" altLang="zh-CN" b="1" dirty="0">
              <a:latin typeface="Calibri" pitchFamily="34" charset="0"/>
            </a:endParaRPr>
          </a:p>
        </p:txBody>
      </p:sp>
      <p:sp>
        <p:nvSpPr>
          <p:cNvPr id="109" name="Text Box 19"/>
          <p:cNvSpPr txBox="1">
            <a:spLocks noChangeArrowheads="1"/>
          </p:cNvSpPr>
          <p:nvPr/>
        </p:nvSpPr>
        <p:spPr bwMode="auto">
          <a:xfrm>
            <a:off x="2325539" y="4569074"/>
            <a:ext cx="5081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smtClean="0">
                <a:solidFill>
                  <a:srgbClr val="595959"/>
                </a:solidFill>
                <a:latin typeface="微软雅黑" pitchFamily="34" charset="-122"/>
                <a:ea typeface="微软雅黑" pitchFamily="34" charset="-122"/>
              </a:rPr>
              <a:t>仪表盘与模拟分析</a:t>
            </a:r>
            <a:endParaRPr lang="zh-CN" altLang="en-US" b="1"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187995280"/>
      </p:ext>
    </p:extLst>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dirty="0" smtClean="0">
                <a:solidFill>
                  <a:srgbClr val="FF9900"/>
                </a:solidFill>
              </a:rPr>
              <a:t>4.1.1 Excel</a:t>
            </a:r>
            <a:r>
              <a:rPr lang="zh-CN" altLang="en-US" dirty="0" smtClean="0">
                <a:solidFill>
                  <a:srgbClr val="FF9900"/>
                </a:solidFill>
              </a:rPr>
              <a:t>基本操作</a:t>
            </a:r>
          </a:p>
        </p:txBody>
      </p:sp>
      <p:sp>
        <p:nvSpPr>
          <p:cNvPr id="59395" name="Rectangle 3"/>
          <p:cNvSpPr>
            <a:spLocks noGrp="1" noChangeArrowheads="1"/>
          </p:cNvSpPr>
          <p:nvPr>
            <p:ph idx="1"/>
          </p:nvPr>
        </p:nvSpPr>
        <p:spPr/>
        <p:txBody>
          <a:bodyPr/>
          <a:lstStyle/>
          <a:p>
            <a:pPr eaLnBrk="1" hangingPunct="1"/>
            <a:r>
              <a:rPr lang="en-US" altLang="zh-CN" smtClean="0">
                <a:solidFill>
                  <a:srgbClr val="080808"/>
                </a:solidFill>
              </a:rPr>
              <a:t>Excel</a:t>
            </a:r>
            <a:r>
              <a:rPr lang="zh-CN" altLang="en-US" smtClean="0">
                <a:solidFill>
                  <a:srgbClr val="080808"/>
                </a:solidFill>
              </a:rPr>
              <a:t>操作界面的构成</a:t>
            </a:r>
          </a:p>
          <a:p>
            <a:pPr eaLnBrk="1" hangingPunct="1"/>
            <a:r>
              <a:rPr lang="zh-CN" altLang="en-US" smtClean="0">
                <a:solidFill>
                  <a:srgbClr val="080808"/>
                </a:solidFill>
              </a:rPr>
              <a:t>菜单和命令</a:t>
            </a:r>
          </a:p>
          <a:p>
            <a:pPr eaLnBrk="1" hangingPunct="1"/>
            <a:r>
              <a:rPr lang="zh-CN" altLang="en-US" smtClean="0">
                <a:solidFill>
                  <a:srgbClr val="080808"/>
                </a:solidFill>
              </a:rPr>
              <a:t>对话框的设置</a:t>
            </a:r>
          </a:p>
          <a:p>
            <a:pPr eaLnBrk="1" hangingPunct="1"/>
            <a:r>
              <a:rPr lang="zh-CN" altLang="en-US" smtClean="0">
                <a:solidFill>
                  <a:srgbClr val="080808"/>
                </a:solidFill>
              </a:rPr>
              <a:t>工具栏的应用</a:t>
            </a:r>
          </a:p>
          <a:p>
            <a:pPr eaLnBrk="1" hangingPunct="1"/>
            <a:r>
              <a:rPr lang="zh-CN" altLang="en-US" smtClean="0">
                <a:solidFill>
                  <a:srgbClr val="080808"/>
                </a:solidFill>
              </a:rPr>
              <a:t>添加或删除快捷按钮</a:t>
            </a:r>
          </a:p>
        </p:txBody>
      </p:sp>
    </p:spTree>
    <p:extLst>
      <p:ext uri="{BB962C8B-B14F-4D97-AF65-F5344CB8AC3E}">
        <p14:creationId xmlns:p14="http://schemas.microsoft.com/office/powerpoint/2010/main" val="1285124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solidFill>
                  <a:srgbClr val="FF9900"/>
                </a:solidFill>
              </a:rPr>
              <a:t>4.1.2 </a:t>
            </a:r>
            <a:r>
              <a:rPr lang="zh-CN" altLang="en-US" dirty="0" smtClean="0">
                <a:solidFill>
                  <a:srgbClr val="FF9900"/>
                </a:solidFill>
              </a:rPr>
              <a:t>工作表的操作</a:t>
            </a:r>
          </a:p>
        </p:txBody>
      </p:sp>
      <p:sp>
        <p:nvSpPr>
          <p:cNvPr id="60419" name="Rectangle 3"/>
          <p:cNvSpPr>
            <a:spLocks noGrp="1" noChangeArrowheads="1"/>
          </p:cNvSpPr>
          <p:nvPr>
            <p:ph idx="1"/>
          </p:nvPr>
        </p:nvSpPr>
        <p:spPr/>
        <p:txBody>
          <a:bodyPr/>
          <a:lstStyle/>
          <a:p>
            <a:pPr eaLnBrk="1" hangingPunct="1"/>
            <a:r>
              <a:rPr lang="zh-CN" altLang="en-US" smtClean="0"/>
              <a:t>建立工作表</a:t>
            </a:r>
          </a:p>
          <a:p>
            <a:pPr eaLnBrk="1" hangingPunct="1"/>
            <a:r>
              <a:rPr lang="zh-CN" altLang="en-US" smtClean="0"/>
              <a:t>编辑单元格</a:t>
            </a:r>
          </a:p>
          <a:p>
            <a:pPr eaLnBrk="1" hangingPunct="1"/>
            <a:r>
              <a:rPr lang="zh-CN" altLang="en-US" smtClean="0"/>
              <a:t>设置行与列</a:t>
            </a:r>
          </a:p>
          <a:p>
            <a:pPr eaLnBrk="1" hangingPunct="1"/>
            <a:r>
              <a:rPr lang="zh-CN" altLang="en-US" smtClean="0"/>
              <a:t>数据的查找与替换</a:t>
            </a:r>
          </a:p>
          <a:p>
            <a:pPr eaLnBrk="1" hangingPunct="1"/>
            <a:r>
              <a:rPr lang="zh-CN" altLang="en-US" smtClean="0"/>
              <a:t>多工作表间的操作</a:t>
            </a:r>
          </a:p>
        </p:txBody>
      </p:sp>
    </p:spTree>
    <p:extLst>
      <p:ext uri="{BB962C8B-B14F-4D97-AF65-F5344CB8AC3E}">
        <p14:creationId xmlns:p14="http://schemas.microsoft.com/office/powerpoint/2010/main" val="3974340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solidFill>
                  <a:srgbClr val="FF9900"/>
                </a:solidFill>
              </a:rPr>
              <a:t>4.1</a:t>
            </a:r>
            <a:r>
              <a:rPr lang="en-US" altLang="zh-CN" smtClean="0">
                <a:solidFill>
                  <a:srgbClr val="FF9900"/>
                </a:solidFill>
              </a:rPr>
              <a:t>. 3 </a:t>
            </a:r>
            <a:r>
              <a:rPr lang="zh-CN" altLang="en-US" dirty="0" smtClean="0">
                <a:solidFill>
                  <a:srgbClr val="FF9900"/>
                </a:solidFill>
              </a:rPr>
              <a:t>公式的创建与编辑</a:t>
            </a:r>
          </a:p>
        </p:txBody>
      </p:sp>
      <p:sp>
        <p:nvSpPr>
          <p:cNvPr id="61443" name="Rectangle 3"/>
          <p:cNvSpPr>
            <a:spLocks noGrp="1" noChangeArrowheads="1"/>
          </p:cNvSpPr>
          <p:nvPr>
            <p:ph idx="1"/>
          </p:nvPr>
        </p:nvSpPr>
        <p:spPr>
          <a:xfrm>
            <a:off x="1600200" y="571500"/>
            <a:ext cx="6110288" cy="3750469"/>
          </a:xfrm>
        </p:spPr>
        <p:txBody>
          <a:bodyPr/>
          <a:lstStyle/>
          <a:p>
            <a:pPr algn="just" eaLnBrk="1" hangingPunct="1">
              <a:buFont typeface="Wingdings" pitchFamily="2" charset="2"/>
              <a:buNone/>
            </a:pPr>
            <a:r>
              <a:rPr lang="zh-CN" altLang="en-US" smtClean="0">
                <a:ea typeface="楷体_GB2312" pitchFamily="49" charset="-122"/>
              </a:rPr>
              <a:t>公式的创建</a:t>
            </a:r>
            <a:endParaRPr lang="zh-CN" altLang="en-US" smtClean="0"/>
          </a:p>
          <a:p>
            <a:pPr algn="just" eaLnBrk="1" hangingPunct="1">
              <a:buFont typeface="Wingdings" pitchFamily="2" charset="2"/>
              <a:buNone/>
            </a:pPr>
            <a:r>
              <a:rPr lang="zh-CN" altLang="en-US" smtClean="0"/>
              <a:t>（1）选择要建立公式的单元格。</a:t>
            </a:r>
          </a:p>
          <a:p>
            <a:pPr algn="just" eaLnBrk="1" hangingPunct="1">
              <a:buFont typeface="Wingdings" pitchFamily="2" charset="2"/>
              <a:buNone/>
            </a:pPr>
            <a:r>
              <a:rPr lang="zh-CN" altLang="en-US" smtClean="0"/>
              <a:t>（2）键入“=”。</a:t>
            </a:r>
          </a:p>
          <a:p>
            <a:pPr algn="just" eaLnBrk="1" hangingPunct="1">
              <a:buFont typeface="Wingdings" pitchFamily="2" charset="2"/>
              <a:buNone/>
            </a:pPr>
            <a:r>
              <a:rPr lang="zh-CN" altLang="en-US" smtClean="0"/>
              <a:t>（3）输入公式的内容，比如“=</a:t>
            </a:r>
            <a:r>
              <a:rPr lang="en-US" altLang="zh-CN" smtClean="0"/>
              <a:t>SUM(B4:G4)”。</a:t>
            </a:r>
          </a:p>
          <a:p>
            <a:pPr algn="just" eaLnBrk="1" hangingPunct="1">
              <a:buFont typeface="Wingdings" pitchFamily="2" charset="2"/>
              <a:buNone/>
            </a:pPr>
            <a:r>
              <a:rPr lang="en-US" altLang="zh-CN" smtClean="0"/>
              <a:t>（4）</a:t>
            </a:r>
            <a:r>
              <a:rPr lang="zh-CN" altLang="en-US" smtClean="0"/>
              <a:t>为了完成公式的编辑，确认输入的公式，可按</a:t>
            </a:r>
            <a:r>
              <a:rPr lang="en-US" altLang="zh-CN" smtClean="0"/>
              <a:t>Enter</a:t>
            </a:r>
            <a:r>
              <a:rPr lang="zh-CN" altLang="en-US" smtClean="0"/>
              <a:t>键或用鼠标单击编辑栏左侧的“√”按钮；如果要取消编辑的公式，则可单击编辑栏的“×”按钮。</a:t>
            </a:r>
          </a:p>
          <a:p>
            <a:pPr eaLnBrk="1" hangingPunct="1"/>
            <a:endParaRPr lang="zh-CN" altLang="en-US" smtClean="0"/>
          </a:p>
        </p:txBody>
      </p:sp>
      <p:grpSp>
        <p:nvGrpSpPr>
          <p:cNvPr id="61444" name="Group 4"/>
          <p:cNvGrpSpPr>
            <a:grpSpLocks/>
          </p:cNvGrpSpPr>
          <p:nvPr/>
        </p:nvGrpSpPr>
        <p:grpSpPr bwMode="auto">
          <a:xfrm>
            <a:off x="1485900" y="3143250"/>
            <a:ext cx="6229350" cy="1657350"/>
            <a:chOff x="-3" y="-3"/>
            <a:chExt cx="3495" cy="926"/>
          </a:xfrm>
        </p:grpSpPr>
        <p:grpSp>
          <p:nvGrpSpPr>
            <p:cNvPr id="61445" name="Group 5"/>
            <p:cNvGrpSpPr>
              <a:grpSpLocks/>
            </p:cNvGrpSpPr>
            <p:nvPr/>
          </p:nvGrpSpPr>
          <p:grpSpPr bwMode="auto">
            <a:xfrm>
              <a:off x="0" y="0"/>
              <a:ext cx="3489" cy="920"/>
              <a:chOff x="0" y="0"/>
              <a:chExt cx="3489" cy="920"/>
            </a:xfrm>
          </p:grpSpPr>
          <p:grpSp>
            <p:nvGrpSpPr>
              <p:cNvPr id="61447" name="Group 6"/>
              <p:cNvGrpSpPr>
                <a:grpSpLocks/>
              </p:cNvGrpSpPr>
              <p:nvPr/>
            </p:nvGrpSpPr>
            <p:grpSpPr bwMode="auto">
              <a:xfrm>
                <a:off x="0" y="0"/>
                <a:ext cx="575" cy="374"/>
                <a:chOff x="0" y="0"/>
                <a:chExt cx="575" cy="374"/>
              </a:xfrm>
            </p:grpSpPr>
            <p:sp>
              <p:nvSpPr>
                <p:cNvPr id="61475" name="Rectangle 7"/>
                <p:cNvSpPr>
                  <a:spLocks noChangeArrowheads="1"/>
                </p:cNvSpPr>
                <p:nvPr/>
              </p:nvSpPr>
              <p:spPr bwMode="auto">
                <a:xfrm>
                  <a:off x="43" y="0"/>
                  <a:ext cx="48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latin typeface="Arial" pitchFamily="34" charset="0"/>
                    </a:rPr>
                    <a:t>运算符</a:t>
                  </a:r>
                  <a:endParaRPr kumimoji="1" lang="zh-CN" altLang="en-US" sz="1500">
                    <a:ea typeface="宋体" pitchFamily="2" charset="-122"/>
                  </a:endParaRPr>
                </a:p>
              </p:txBody>
            </p:sp>
            <p:sp>
              <p:nvSpPr>
                <p:cNvPr id="61476" name="Rectangle 8"/>
                <p:cNvSpPr>
                  <a:spLocks noChangeArrowheads="1"/>
                </p:cNvSpPr>
                <p:nvPr/>
              </p:nvSpPr>
              <p:spPr bwMode="auto">
                <a:xfrm>
                  <a:off x="0" y="0"/>
                  <a:ext cx="575"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48" name="Group 9"/>
              <p:cNvGrpSpPr>
                <a:grpSpLocks/>
              </p:cNvGrpSpPr>
              <p:nvPr/>
            </p:nvGrpSpPr>
            <p:grpSpPr bwMode="auto">
              <a:xfrm>
                <a:off x="575" y="0"/>
                <a:ext cx="648" cy="374"/>
                <a:chOff x="575" y="0"/>
                <a:chExt cx="648" cy="374"/>
              </a:xfrm>
            </p:grpSpPr>
            <p:sp>
              <p:nvSpPr>
                <p:cNvPr id="61473" name="Rectangle 10"/>
                <p:cNvSpPr>
                  <a:spLocks noChangeArrowheads="1"/>
                </p:cNvSpPr>
                <p:nvPr/>
              </p:nvSpPr>
              <p:spPr bwMode="auto">
                <a:xfrm>
                  <a:off x="618" y="0"/>
                  <a:ext cx="56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latin typeface="Arial" pitchFamily="34" charset="0"/>
                    </a:rPr>
                    <a:t>运算符名称</a:t>
                  </a:r>
                  <a:endParaRPr kumimoji="1" lang="zh-CN" altLang="en-US" sz="1500">
                    <a:ea typeface="宋体" pitchFamily="2" charset="-122"/>
                  </a:endParaRPr>
                </a:p>
              </p:txBody>
            </p:sp>
            <p:sp>
              <p:nvSpPr>
                <p:cNvPr id="61474" name="Rectangle 11"/>
                <p:cNvSpPr>
                  <a:spLocks noChangeArrowheads="1"/>
                </p:cNvSpPr>
                <p:nvPr/>
              </p:nvSpPr>
              <p:spPr bwMode="auto">
                <a:xfrm>
                  <a:off x="575" y="0"/>
                  <a:ext cx="648"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49" name="Group 12"/>
              <p:cNvGrpSpPr>
                <a:grpSpLocks/>
              </p:cNvGrpSpPr>
              <p:nvPr/>
            </p:nvGrpSpPr>
            <p:grpSpPr bwMode="auto">
              <a:xfrm>
                <a:off x="1223" y="0"/>
                <a:ext cx="541" cy="374"/>
                <a:chOff x="1223" y="0"/>
                <a:chExt cx="541" cy="374"/>
              </a:xfrm>
            </p:grpSpPr>
            <p:sp>
              <p:nvSpPr>
                <p:cNvPr id="61471" name="Rectangle 13"/>
                <p:cNvSpPr>
                  <a:spLocks noChangeArrowheads="1"/>
                </p:cNvSpPr>
                <p:nvPr/>
              </p:nvSpPr>
              <p:spPr bwMode="auto">
                <a:xfrm>
                  <a:off x="1266" y="0"/>
                  <a:ext cx="45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latin typeface="Arial" pitchFamily="34" charset="0"/>
                    </a:rPr>
                    <a:t>含义</a:t>
                  </a:r>
                  <a:endParaRPr kumimoji="1" lang="zh-CN" altLang="en-US" sz="1500">
                    <a:ea typeface="宋体" pitchFamily="2" charset="-122"/>
                  </a:endParaRPr>
                </a:p>
              </p:txBody>
            </p:sp>
            <p:sp>
              <p:nvSpPr>
                <p:cNvPr id="61472" name="Rectangle 14"/>
                <p:cNvSpPr>
                  <a:spLocks noChangeArrowheads="1"/>
                </p:cNvSpPr>
                <p:nvPr/>
              </p:nvSpPr>
              <p:spPr bwMode="auto">
                <a:xfrm>
                  <a:off x="1223" y="0"/>
                  <a:ext cx="541"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0" name="Group 15"/>
              <p:cNvGrpSpPr>
                <a:grpSpLocks/>
              </p:cNvGrpSpPr>
              <p:nvPr/>
            </p:nvGrpSpPr>
            <p:grpSpPr bwMode="auto">
              <a:xfrm>
                <a:off x="1764" y="0"/>
                <a:ext cx="1080" cy="374"/>
                <a:chOff x="1764" y="0"/>
                <a:chExt cx="1080" cy="374"/>
              </a:xfrm>
            </p:grpSpPr>
            <p:sp>
              <p:nvSpPr>
                <p:cNvPr id="61469" name="Rectangle 16"/>
                <p:cNvSpPr>
                  <a:spLocks noChangeArrowheads="1"/>
                </p:cNvSpPr>
                <p:nvPr/>
              </p:nvSpPr>
              <p:spPr bwMode="auto">
                <a:xfrm>
                  <a:off x="1807" y="0"/>
                  <a:ext cx="99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latin typeface="Arial" pitchFamily="34" charset="0"/>
                    </a:rPr>
                    <a:t>操作举例</a:t>
                  </a:r>
                  <a:endParaRPr kumimoji="1" lang="zh-CN" altLang="en-US" sz="1500">
                    <a:ea typeface="宋体" pitchFamily="2" charset="-122"/>
                  </a:endParaRPr>
                </a:p>
              </p:txBody>
            </p:sp>
            <p:sp>
              <p:nvSpPr>
                <p:cNvPr id="61470" name="Rectangle 17"/>
                <p:cNvSpPr>
                  <a:spLocks noChangeArrowheads="1"/>
                </p:cNvSpPr>
                <p:nvPr/>
              </p:nvSpPr>
              <p:spPr bwMode="auto">
                <a:xfrm>
                  <a:off x="1764" y="0"/>
                  <a:ext cx="1080"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1" name="Group 18"/>
              <p:cNvGrpSpPr>
                <a:grpSpLocks/>
              </p:cNvGrpSpPr>
              <p:nvPr/>
            </p:nvGrpSpPr>
            <p:grpSpPr bwMode="auto">
              <a:xfrm>
                <a:off x="2844" y="0"/>
                <a:ext cx="645" cy="374"/>
                <a:chOff x="2844" y="0"/>
                <a:chExt cx="645" cy="374"/>
              </a:xfrm>
            </p:grpSpPr>
            <p:sp>
              <p:nvSpPr>
                <p:cNvPr id="61467" name="Rectangle 19"/>
                <p:cNvSpPr>
                  <a:spLocks noChangeArrowheads="1"/>
                </p:cNvSpPr>
                <p:nvPr/>
              </p:nvSpPr>
              <p:spPr bwMode="auto">
                <a:xfrm>
                  <a:off x="2887" y="0"/>
                  <a:ext cx="55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latin typeface="Arial" pitchFamily="34" charset="0"/>
                    </a:rPr>
                    <a:t>结果</a:t>
                  </a:r>
                  <a:endParaRPr kumimoji="1" lang="zh-CN" altLang="en-US" sz="1500">
                    <a:ea typeface="宋体" pitchFamily="2" charset="-122"/>
                  </a:endParaRPr>
                </a:p>
              </p:txBody>
            </p:sp>
            <p:sp>
              <p:nvSpPr>
                <p:cNvPr id="61468" name="Rectangle 20"/>
                <p:cNvSpPr>
                  <a:spLocks noChangeArrowheads="1"/>
                </p:cNvSpPr>
                <p:nvPr/>
              </p:nvSpPr>
              <p:spPr bwMode="auto">
                <a:xfrm>
                  <a:off x="2844" y="0"/>
                  <a:ext cx="645" cy="37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2" name="Group 21"/>
              <p:cNvGrpSpPr>
                <a:grpSpLocks/>
              </p:cNvGrpSpPr>
              <p:nvPr/>
            </p:nvGrpSpPr>
            <p:grpSpPr bwMode="auto">
              <a:xfrm>
                <a:off x="0" y="374"/>
                <a:ext cx="575" cy="546"/>
                <a:chOff x="0" y="374"/>
                <a:chExt cx="575" cy="546"/>
              </a:xfrm>
            </p:grpSpPr>
            <p:sp>
              <p:nvSpPr>
                <p:cNvPr id="61465" name="Rectangle 22"/>
                <p:cNvSpPr>
                  <a:spLocks noChangeArrowheads="1"/>
                </p:cNvSpPr>
                <p:nvPr/>
              </p:nvSpPr>
              <p:spPr bwMode="auto">
                <a:xfrm>
                  <a:off x="43" y="374"/>
                  <a:ext cx="48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ea typeface="宋体" pitchFamily="2" charset="-122"/>
                    </a:rPr>
                    <a:t>&amp;</a:t>
                  </a:r>
                </a:p>
              </p:txBody>
            </p:sp>
            <p:sp>
              <p:nvSpPr>
                <p:cNvPr id="61466" name="Rectangle 23"/>
                <p:cNvSpPr>
                  <a:spLocks noChangeArrowheads="1"/>
                </p:cNvSpPr>
                <p:nvPr/>
              </p:nvSpPr>
              <p:spPr bwMode="auto">
                <a:xfrm>
                  <a:off x="0" y="374"/>
                  <a:ext cx="575"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3" name="Group 24"/>
              <p:cNvGrpSpPr>
                <a:grpSpLocks/>
              </p:cNvGrpSpPr>
              <p:nvPr/>
            </p:nvGrpSpPr>
            <p:grpSpPr bwMode="auto">
              <a:xfrm>
                <a:off x="575" y="374"/>
                <a:ext cx="648" cy="546"/>
                <a:chOff x="575" y="374"/>
                <a:chExt cx="648" cy="546"/>
              </a:xfrm>
            </p:grpSpPr>
            <p:sp>
              <p:nvSpPr>
                <p:cNvPr id="61463" name="Rectangle 25"/>
                <p:cNvSpPr>
                  <a:spLocks noChangeArrowheads="1"/>
                </p:cNvSpPr>
                <p:nvPr/>
              </p:nvSpPr>
              <p:spPr bwMode="auto">
                <a:xfrm>
                  <a:off x="618" y="374"/>
                  <a:ext cx="562"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ea typeface="宋体" pitchFamily="2" charset="-122"/>
                    </a:rPr>
                    <a:t>连字符</a:t>
                  </a:r>
                </a:p>
                <a:p>
                  <a:pPr algn="ctr"/>
                  <a:endParaRPr kumimoji="1" lang="zh-CN" altLang="en-US" sz="1500">
                    <a:ea typeface="宋体" pitchFamily="2" charset="-122"/>
                  </a:endParaRPr>
                </a:p>
              </p:txBody>
            </p:sp>
            <p:sp>
              <p:nvSpPr>
                <p:cNvPr id="61464" name="Rectangle 26"/>
                <p:cNvSpPr>
                  <a:spLocks noChangeArrowheads="1"/>
                </p:cNvSpPr>
                <p:nvPr/>
              </p:nvSpPr>
              <p:spPr bwMode="auto">
                <a:xfrm>
                  <a:off x="575" y="374"/>
                  <a:ext cx="648"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4" name="Group 27"/>
              <p:cNvGrpSpPr>
                <a:grpSpLocks/>
              </p:cNvGrpSpPr>
              <p:nvPr/>
            </p:nvGrpSpPr>
            <p:grpSpPr bwMode="auto">
              <a:xfrm>
                <a:off x="1223" y="374"/>
                <a:ext cx="541" cy="546"/>
                <a:chOff x="1223" y="374"/>
                <a:chExt cx="541" cy="546"/>
              </a:xfrm>
            </p:grpSpPr>
            <p:sp>
              <p:nvSpPr>
                <p:cNvPr id="61461" name="Rectangle 28"/>
                <p:cNvSpPr>
                  <a:spLocks noChangeArrowheads="1"/>
                </p:cNvSpPr>
                <p:nvPr/>
              </p:nvSpPr>
              <p:spPr bwMode="auto">
                <a:xfrm>
                  <a:off x="1266" y="374"/>
                  <a:ext cx="455"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ea typeface="宋体" pitchFamily="2" charset="-122"/>
                    </a:rPr>
                    <a:t>连接数据或文本</a:t>
                  </a:r>
                </a:p>
                <a:p>
                  <a:pPr algn="ctr"/>
                  <a:endParaRPr kumimoji="1" lang="zh-CN" altLang="en-US" sz="1500">
                    <a:ea typeface="宋体" pitchFamily="2" charset="-122"/>
                  </a:endParaRPr>
                </a:p>
              </p:txBody>
            </p:sp>
            <p:sp>
              <p:nvSpPr>
                <p:cNvPr id="61462" name="Rectangle 29"/>
                <p:cNvSpPr>
                  <a:spLocks noChangeArrowheads="1"/>
                </p:cNvSpPr>
                <p:nvPr/>
              </p:nvSpPr>
              <p:spPr bwMode="auto">
                <a:xfrm>
                  <a:off x="1223" y="374"/>
                  <a:ext cx="541"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5" name="Group 30"/>
              <p:cNvGrpSpPr>
                <a:grpSpLocks/>
              </p:cNvGrpSpPr>
              <p:nvPr/>
            </p:nvGrpSpPr>
            <p:grpSpPr bwMode="auto">
              <a:xfrm>
                <a:off x="1764" y="374"/>
                <a:ext cx="1080" cy="546"/>
                <a:chOff x="1764" y="374"/>
                <a:chExt cx="1080" cy="546"/>
              </a:xfrm>
            </p:grpSpPr>
            <p:sp>
              <p:nvSpPr>
                <p:cNvPr id="61459" name="Rectangle 31"/>
                <p:cNvSpPr>
                  <a:spLocks noChangeArrowheads="1"/>
                </p:cNvSpPr>
                <p:nvPr/>
              </p:nvSpPr>
              <p:spPr bwMode="auto">
                <a:xfrm>
                  <a:off x="1807" y="374"/>
                  <a:ext cx="99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500">
                      <a:ea typeface="宋体" pitchFamily="2" charset="-122"/>
                    </a:rPr>
                    <a:t>=“</a:t>
                  </a:r>
                  <a:r>
                    <a:rPr kumimoji="1" lang="en-US" altLang="zh-CN" sz="1500">
                      <a:ea typeface="宋体" pitchFamily="2" charset="-122"/>
                    </a:rPr>
                    <a:t>t”&amp;“</a:t>
                  </a:r>
                  <a:r>
                    <a:rPr kumimoji="1" lang="zh-CN" altLang="en-US" sz="1500">
                      <a:ea typeface="宋体" pitchFamily="2" charset="-122"/>
                    </a:rPr>
                    <a:t>检验”=</a:t>
                  </a:r>
                  <a:r>
                    <a:rPr kumimoji="1" lang="en-US" altLang="zh-CN" sz="1500">
                      <a:ea typeface="宋体" pitchFamily="2" charset="-122"/>
                    </a:rPr>
                    <a:t>A1&amp;B1（</a:t>
                  </a:r>
                  <a:r>
                    <a:rPr kumimoji="1" lang="zh-CN" altLang="en-US" sz="1500">
                      <a:ea typeface="宋体" pitchFamily="2" charset="-122"/>
                    </a:rPr>
                    <a:t>注：单元格</a:t>
                  </a:r>
                  <a:r>
                    <a:rPr kumimoji="1" lang="en-US" altLang="zh-CN" sz="1500">
                      <a:ea typeface="宋体" pitchFamily="2" charset="-122"/>
                    </a:rPr>
                    <a:t>A1</a:t>
                  </a:r>
                  <a:r>
                    <a:rPr kumimoji="1" lang="zh-CN" altLang="en-US" sz="1500">
                      <a:ea typeface="宋体" pitchFamily="2" charset="-122"/>
                    </a:rPr>
                    <a:t>为数字2002，</a:t>
                  </a:r>
                  <a:r>
                    <a:rPr kumimoji="1" lang="en-US" altLang="zh-CN" sz="1500">
                      <a:ea typeface="宋体" pitchFamily="2" charset="-122"/>
                    </a:rPr>
                    <a:t>B1</a:t>
                  </a:r>
                  <a:r>
                    <a:rPr kumimoji="1" lang="zh-CN" altLang="en-US" sz="1500">
                      <a:ea typeface="宋体" pitchFamily="2" charset="-122"/>
                    </a:rPr>
                    <a:t>为数字02）</a:t>
                  </a:r>
                </a:p>
                <a:p>
                  <a:pPr algn="ctr"/>
                  <a:endParaRPr kumimoji="1" lang="zh-CN" altLang="en-US" sz="1500">
                    <a:ea typeface="宋体" pitchFamily="2" charset="-122"/>
                  </a:endParaRPr>
                </a:p>
              </p:txBody>
            </p:sp>
            <p:sp>
              <p:nvSpPr>
                <p:cNvPr id="61460" name="Rectangle 32"/>
                <p:cNvSpPr>
                  <a:spLocks noChangeArrowheads="1"/>
                </p:cNvSpPr>
                <p:nvPr/>
              </p:nvSpPr>
              <p:spPr bwMode="auto">
                <a:xfrm>
                  <a:off x="1764" y="374"/>
                  <a:ext cx="1080"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61456" name="Group 33"/>
              <p:cNvGrpSpPr>
                <a:grpSpLocks/>
              </p:cNvGrpSpPr>
              <p:nvPr/>
            </p:nvGrpSpPr>
            <p:grpSpPr bwMode="auto">
              <a:xfrm>
                <a:off x="2844" y="374"/>
                <a:ext cx="645" cy="546"/>
                <a:chOff x="2844" y="374"/>
                <a:chExt cx="645" cy="546"/>
              </a:xfrm>
            </p:grpSpPr>
            <p:sp>
              <p:nvSpPr>
                <p:cNvPr id="61457" name="Rectangle 34"/>
                <p:cNvSpPr>
                  <a:spLocks noChangeArrowheads="1"/>
                </p:cNvSpPr>
                <p:nvPr/>
              </p:nvSpPr>
              <p:spPr bwMode="auto">
                <a:xfrm>
                  <a:off x="2887" y="374"/>
                  <a:ext cx="559"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en-US" altLang="zh-CN" sz="1500">
                      <a:ea typeface="宋体" pitchFamily="2" charset="-122"/>
                    </a:rPr>
                    <a:t>t</a:t>
                  </a:r>
                  <a:r>
                    <a:rPr kumimoji="1" lang="zh-CN" altLang="en-US" sz="1500">
                      <a:ea typeface="宋体" pitchFamily="2" charset="-122"/>
                    </a:rPr>
                    <a:t>检验200202  </a:t>
                  </a:r>
                </a:p>
              </p:txBody>
            </p:sp>
            <p:sp>
              <p:nvSpPr>
                <p:cNvPr id="61458" name="Rectangle 35"/>
                <p:cNvSpPr>
                  <a:spLocks noChangeArrowheads="1"/>
                </p:cNvSpPr>
                <p:nvPr/>
              </p:nvSpPr>
              <p:spPr bwMode="auto">
                <a:xfrm>
                  <a:off x="2844" y="374"/>
                  <a:ext cx="645" cy="5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sp>
          <p:nvSpPr>
            <p:cNvPr id="61446" name="Rectangle 36"/>
            <p:cNvSpPr>
              <a:spLocks noChangeArrowheads="1"/>
            </p:cNvSpPr>
            <p:nvPr/>
          </p:nvSpPr>
          <p:spPr bwMode="auto">
            <a:xfrm>
              <a:off x="-3" y="-3"/>
              <a:ext cx="3495" cy="926"/>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sz="900"/>
            </a:p>
          </p:txBody>
        </p:sp>
      </p:grpSp>
    </p:spTree>
    <p:extLst>
      <p:ext uri="{BB962C8B-B14F-4D97-AF65-F5344CB8AC3E}">
        <p14:creationId xmlns:p14="http://schemas.microsoft.com/office/powerpoint/2010/main" val="87997479"/>
      </p:ext>
    </p:extLst>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ea typeface="宋体" pitchFamily="2" charset="-122"/>
              </a:rPr>
              <a:t>公式复制</a:t>
            </a:r>
          </a:p>
        </p:txBody>
      </p:sp>
      <p:sp>
        <p:nvSpPr>
          <p:cNvPr id="62467" name="Rectangle 3"/>
          <p:cNvSpPr>
            <a:spLocks noGrp="1" noChangeArrowheads="1"/>
          </p:cNvSpPr>
          <p:nvPr>
            <p:ph idx="1"/>
          </p:nvPr>
        </p:nvSpPr>
        <p:spPr/>
        <p:txBody>
          <a:bodyPr/>
          <a:lstStyle/>
          <a:p>
            <a:pPr eaLnBrk="1" hangingPunct="1"/>
            <a:r>
              <a:rPr lang="en-US" altLang="zh-CN" smtClean="0">
                <a:ea typeface="宋体" pitchFamily="2" charset="-122"/>
              </a:rPr>
              <a:t>Select a cell. Choose </a:t>
            </a:r>
            <a:r>
              <a:rPr lang="en-US" altLang="zh-CN" i="1" smtClean="0">
                <a:ea typeface="宋体" pitchFamily="2" charset="-122"/>
              </a:rPr>
              <a:t>Edit</a:t>
            </a:r>
            <a:r>
              <a:rPr lang="en-US" altLang="zh-CN" i="1" smtClean="0">
                <a:latin typeface="Tahoma" pitchFamily="34" charset="0"/>
                <a:ea typeface="宋体" pitchFamily="2" charset="-122"/>
              </a:rPr>
              <a:t>…</a:t>
            </a:r>
            <a:r>
              <a:rPr lang="en-US" altLang="zh-CN" i="1" smtClean="0">
                <a:ea typeface="宋体" pitchFamily="2" charset="-122"/>
              </a:rPr>
              <a:t>Copy</a:t>
            </a:r>
            <a:r>
              <a:rPr lang="en-US" altLang="zh-CN" smtClean="0">
                <a:ea typeface="宋体" pitchFamily="2" charset="-122"/>
              </a:rPr>
              <a:t> (or click </a:t>
            </a:r>
            <a:r>
              <a:rPr lang="en-US" altLang="zh-CN" i="1" smtClean="0">
                <a:ea typeface="宋体" pitchFamily="2" charset="-122"/>
              </a:rPr>
              <a:t>Copy</a:t>
            </a:r>
            <a:r>
              <a:rPr lang="en-US" altLang="zh-CN" smtClean="0">
                <a:ea typeface="宋体" pitchFamily="2" charset="-122"/>
              </a:rPr>
              <a:t> icon or press </a:t>
            </a:r>
            <a:r>
              <a:rPr lang="en-US" altLang="zh-CN" i="1" smtClean="0">
                <a:ea typeface="宋体" pitchFamily="2" charset="-122"/>
              </a:rPr>
              <a:t>Ctrl-C </a:t>
            </a:r>
            <a:r>
              <a:rPr lang="en-US" altLang="zh-CN" smtClean="0">
                <a:ea typeface="宋体" pitchFamily="2" charset="-122"/>
              </a:rPr>
              <a:t>).  Click on cell to copy to.  Choose </a:t>
            </a:r>
            <a:r>
              <a:rPr lang="en-US" altLang="zh-CN" i="1" smtClean="0">
                <a:ea typeface="宋体" pitchFamily="2" charset="-122"/>
              </a:rPr>
              <a:t>Edit</a:t>
            </a:r>
            <a:r>
              <a:rPr lang="en-US" altLang="zh-CN" i="1" smtClean="0">
                <a:latin typeface="Tahoma" pitchFamily="34" charset="0"/>
                <a:ea typeface="宋体" pitchFamily="2" charset="-122"/>
              </a:rPr>
              <a:t>…</a:t>
            </a:r>
            <a:r>
              <a:rPr lang="en-US" altLang="zh-CN" i="1" smtClean="0">
                <a:ea typeface="宋体" pitchFamily="2" charset="-122"/>
              </a:rPr>
              <a:t>Paste</a:t>
            </a:r>
            <a:r>
              <a:rPr lang="en-US" altLang="zh-CN" smtClean="0">
                <a:ea typeface="宋体" pitchFamily="2" charset="-122"/>
              </a:rPr>
              <a:t> (or click on </a:t>
            </a:r>
            <a:r>
              <a:rPr lang="en-US" altLang="zh-CN" i="1" smtClean="0">
                <a:ea typeface="宋体" pitchFamily="2" charset="-122"/>
              </a:rPr>
              <a:t>Paste</a:t>
            </a:r>
            <a:r>
              <a:rPr lang="en-US" altLang="zh-CN" smtClean="0">
                <a:ea typeface="宋体" pitchFamily="2" charset="-122"/>
              </a:rPr>
              <a:t> icon or press </a:t>
            </a:r>
            <a:r>
              <a:rPr lang="en-US" altLang="zh-CN" i="1" smtClean="0">
                <a:ea typeface="宋体" pitchFamily="2" charset="-122"/>
              </a:rPr>
              <a:t>Ctrl-V </a:t>
            </a:r>
            <a:r>
              <a:rPr lang="en-US" altLang="zh-CN" smtClean="0">
                <a:ea typeface="宋体" pitchFamily="2" charset="-122"/>
              </a:rPr>
              <a:t>).</a:t>
            </a:r>
          </a:p>
        </p:txBody>
      </p:sp>
      <p:sp>
        <p:nvSpPr>
          <p:cNvPr id="62468" name="Rectangle 7"/>
          <p:cNvSpPr>
            <a:spLocks noChangeArrowheads="1"/>
          </p:cNvSpPr>
          <p:nvPr/>
        </p:nvSpPr>
        <p:spPr bwMode="auto">
          <a:xfrm>
            <a:off x="3349229" y="1451372"/>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pic>
        <p:nvPicPr>
          <p:cNvPr id="62469" name="Picture 6" descr="F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14550"/>
            <a:ext cx="2628900" cy="240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Rectangle 9"/>
          <p:cNvSpPr>
            <a:spLocks noChangeArrowheads="1"/>
          </p:cNvSpPr>
          <p:nvPr/>
        </p:nvSpPr>
        <p:spPr bwMode="auto">
          <a:xfrm>
            <a:off x="3292079" y="1451372"/>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pic>
        <p:nvPicPr>
          <p:cNvPr id="62471" name="Picture 8"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2114550"/>
            <a:ext cx="2743200" cy="240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026438"/>
      </p:ext>
    </p:extLst>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mtClean="0"/>
              <a:t>公式引用</a:t>
            </a:r>
          </a:p>
        </p:txBody>
      </p:sp>
      <p:sp>
        <p:nvSpPr>
          <p:cNvPr id="63491" name="Rectangle 3"/>
          <p:cNvSpPr>
            <a:spLocks noGrp="1" noChangeArrowheads="1"/>
          </p:cNvSpPr>
          <p:nvPr>
            <p:ph idx="1"/>
          </p:nvPr>
        </p:nvSpPr>
        <p:spPr/>
        <p:txBody>
          <a:bodyPr/>
          <a:lstStyle/>
          <a:p>
            <a:pPr eaLnBrk="1" hangingPunct="1"/>
            <a:r>
              <a:rPr lang="zh-CN" altLang="en-US" smtClean="0">
                <a:solidFill>
                  <a:schemeClr val="hlink"/>
                </a:solidFill>
                <a:latin typeface="黑体" pitchFamily="49" charset="-122"/>
              </a:rPr>
              <a:t>相对地址</a:t>
            </a:r>
            <a:r>
              <a:rPr lang="en-US" altLang="zh-CN" smtClean="0">
                <a:latin typeface="黑体" pitchFamily="49" charset="-122"/>
              </a:rPr>
              <a:t>:  B5, G13</a:t>
            </a:r>
          </a:p>
          <a:p>
            <a:pPr eaLnBrk="1" hangingPunct="1"/>
            <a:r>
              <a:rPr lang="zh-CN" altLang="en-US" smtClean="0">
                <a:solidFill>
                  <a:schemeClr val="hlink"/>
                </a:solidFill>
                <a:latin typeface="黑体" pitchFamily="49" charset="-122"/>
              </a:rPr>
              <a:t>绝对地址</a:t>
            </a:r>
            <a:r>
              <a:rPr lang="en-US" altLang="zh-CN" smtClean="0">
                <a:latin typeface="黑体" pitchFamily="49" charset="-122"/>
              </a:rPr>
              <a:t>: $B$5, $G13, K$11</a:t>
            </a:r>
          </a:p>
          <a:p>
            <a:pPr eaLnBrk="1" hangingPunct="1"/>
            <a:r>
              <a:rPr lang="zh-CN" altLang="en-US" smtClean="0">
                <a:latin typeface="黑体" pitchFamily="49" charset="-122"/>
              </a:rPr>
              <a:t>使用 </a:t>
            </a:r>
            <a:r>
              <a:rPr lang="en-US" altLang="zh-CN" smtClean="0">
                <a:solidFill>
                  <a:schemeClr val="hlink"/>
                </a:solidFill>
                <a:latin typeface="黑体" pitchFamily="49" charset="-122"/>
              </a:rPr>
              <a:t>F4</a:t>
            </a:r>
            <a:r>
              <a:rPr lang="en-US" altLang="zh-CN" smtClean="0">
                <a:latin typeface="黑体" pitchFamily="49" charset="-122"/>
              </a:rPr>
              <a:t> </a:t>
            </a:r>
            <a:r>
              <a:rPr lang="zh-CN" altLang="en-US" smtClean="0">
                <a:latin typeface="黑体" pitchFamily="49" charset="-122"/>
              </a:rPr>
              <a:t>键切换单元格引用方式</a:t>
            </a:r>
          </a:p>
          <a:p>
            <a:pPr eaLnBrk="1" hangingPunct="1"/>
            <a:endParaRPr lang="zh-CN" altLang="en-US" smtClean="0">
              <a:latin typeface="黑体" pitchFamily="49" charset="-122"/>
            </a:endParaRPr>
          </a:p>
        </p:txBody>
      </p:sp>
      <p:sp>
        <p:nvSpPr>
          <p:cNvPr id="63492" name="Rectangle 6"/>
          <p:cNvSpPr>
            <a:spLocks noChangeArrowheads="1"/>
          </p:cNvSpPr>
          <p:nvPr/>
        </p:nvSpPr>
        <p:spPr bwMode="auto">
          <a:xfrm>
            <a:off x="2863454" y="1514475"/>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pic>
        <p:nvPicPr>
          <p:cNvPr id="63493" name="Picture 5" descr="FIg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2286001"/>
            <a:ext cx="3943350" cy="244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12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mtClean="0">
                <a:ea typeface="宋体" pitchFamily="2" charset="-122"/>
              </a:rPr>
              <a:t>函数</a:t>
            </a:r>
          </a:p>
        </p:txBody>
      </p:sp>
      <p:sp>
        <p:nvSpPr>
          <p:cNvPr id="64515" name="Rectangle 3"/>
          <p:cNvSpPr>
            <a:spLocks noGrp="1" noChangeArrowheads="1"/>
          </p:cNvSpPr>
          <p:nvPr>
            <p:ph idx="1"/>
          </p:nvPr>
        </p:nvSpPr>
        <p:spPr/>
        <p:txBody>
          <a:bodyPr/>
          <a:lstStyle/>
          <a:p>
            <a:pPr eaLnBrk="1" hangingPunct="1"/>
            <a:r>
              <a:rPr lang="en-US" altLang="zh-CN" smtClean="0">
                <a:ea typeface="宋体" pitchFamily="2" charset="-122"/>
              </a:rPr>
              <a:t>Range functions: MIN, MAX, SUM, AVERAGE, </a:t>
            </a:r>
          </a:p>
          <a:p>
            <a:pPr eaLnBrk="1" hangingPunct="1"/>
            <a:r>
              <a:rPr lang="en-US" altLang="zh-CN" smtClean="0">
                <a:ea typeface="宋体" pitchFamily="2" charset="-122"/>
              </a:rPr>
              <a:t>AND(</a:t>
            </a:r>
            <a:r>
              <a:rPr lang="en-US" altLang="zh-CN" i="1" smtClean="0">
                <a:ea typeface="宋体" pitchFamily="2" charset="-122"/>
              </a:rPr>
              <a:t>condition 1, condition 2</a:t>
            </a:r>
            <a:r>
              <a:rPr lang="en-US" altLang="zh-CN" smtClean="0">
                <a:ea typeface="宋体" pitchFamily="2" charset="-122"/>
              </a:rPr>
              <a:t>,</a:t>
            </a:r>
            <a:r>
              <a:rPr lang="en-US" altLang="zh-CN" smtClean="0">
                <a:latin typeface="Tahoma" pitchFamily="34" charset="0"/>
                <a:ea typeface="宋体" pitchFamily="2" charset="-122"/>
              </a:rPr>
              <a:t>…</a:t>
            </a:r>
            <a:r>
              <a:rPr lang="en-US" altLang="zh-CN" smtClean="0">
                <a:ea typeface="宋体" pitchFamily="2" charset="-122"/>
              </a:rPr>
              <a:t>)</a:t>
            </a:r>
          </a:p>
          <a:p>
            <a:pPr eaLnBrk="1" hangingPunct="1"/>
            <a:r>
              <a:rPr lang="en-US" altLang="zh-CN" smtClean="0">
                <a:ea typeface="宋体" pitchFamily="2" charset="-122"/>
              </a:rPr>
              <a:t>OR(</a:t>
            </a:r>
            <a:r>
              <a:rPr lang="en-US" altLang="zh-CN" i="1" smtClean="0">
                <a:ea typeface="宋体" pitchFamily="2" charset="-122"/>
              </a:rPr>
              <a:t>condition 1, condition 2</a:t>
            </a:r>
            <a:r>
              <a:rPr lang="en-US" altLang="zh-CN" smtClean="0">
                <a:ea typeface="宋体" pitchFamily="2" charset="-122"/>
              </a:rPr>
              <a:t>,</a:t>
            </a:r>
            <a:r>
              <a:rPr lang="en-US" altLang="zh-CN" smtClean="0">
                <a:latin typeface="Tahoma" pitchFamily="34" charset="0"/>
                <a:ea typeface="宋体" pitchFamily="2" charset="-122"/>
              </a:rPr>
              <a:t>…</a:t>
            </a:r>
            <a:r>
              <a:rPr lang="en-US" altLang="zh-CN" smtClean="0">
                <a:ea typeface="宋体" pitchFamily="2" charset="-122"/>
              </a:rPr>
              <a:t>)</a:t>
            </a:r>
          </a:p>
          <a:p>
            <a:pPr eaLnBrk="1" hangingPunct="1"/>
            <a:r>
              <a:rPr lang="en-US" altLang="zh-CN" smtClean="0">
                <a:ea typeface="宋体" pitchFamily="2" charset="-122"/>
              </a:rPr>
              <a:t>IF(</a:t>
            </a:r>
            <a:r>
              <a:rPr lang="en-US" altLang="zh-CN" i="1" smtClean="0">
                <a:ea typeface="宋体" pitchFamily="2" charset="-122"/>
              </a:rPr>
              <a:t>condition, value if true, value if false</a:t>
            </a:r>
            <a:r>
              <a:rPr lang="en-US" altLang="zh-CN" smtClean="0">
                <a:ea typeface="宋体" pitchFamily="2" charset="-122"/>
              </a:rPr>
              <a:t>)</a:t>
            </a:r>
          </a:p>
          <a:p>
            <a:pPr eaLnBrk="1" hangingPunct="1"/>
            <a:r>
              <a:rPr lang="en-US" altLang="zh-CN" smtClean="0">
                <a:ea typeface="宋体" pitchFamily="2" charset="-122"/>
              </a:rPr>
              <a:t>VLOOKUP(</a:t>
            </a:r>
            <a:r>
              <a:rPr lang="en-US" altLang="zh-CN" i="1" smtClean="0">
                <a:ea typeface="宋体" pitchFamily="2" charset="-122"/>
              </a:rPr>
              <a:t>value, table range, column number</a:t>
            </a:r>
            <a:r>
              <a:rPr lang="en-US" altLang="zh-CN" smtClean="0">
                <a:ea typeface="宋体" pitchFamily="2" charset="-122"/>
              </a:rPr>
              <a:t>)</a:t>
            </a:r>
          </a:p>
        </p:txBody>
      </p:sp>
    </p:spTree>
    <p:extLst>
      <p:ext uri="{BB962C8B-B14F-4D97-AF65-F5344CB8AC3E}">
        <p14:creationId xmlns:p14="http://schemas.microsoft.com/office/powerpoint/2010/main" val="2588021484"/>
      </p:ext>
    </p:extLst>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nvPr>
        </p:nvGraphicFramePr>
        <p:xfrm>
          <a:off x="2053810" y="1125131"/>
          <a:ext cx="5304272"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439956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graphicEl>
                                              <a:dgm id="{43F16C71-F9EF-4FF0-8A1E-32562D05B4A7}"/>
                                            </p:graphicEl>
                                          </p:spTgt>
                                        </p:tgtEl>
                                        <p:attrNameLst>
                                          <p:attrName>style.visibility</p:attrName>
                                        </p:attrNameLst>
                                      </p:cBhvr>
                                      <p:to>
                                        <p:strVal val="visible"/>
                                      </p:to>
                                    </p:set>
                                    <p:animEffect transition="in" filter="wipe(up)">
                                      <p:cBhvr>
                                        <p:cTn id="7" dur="500"/>
                                        <p:tgtEl>
                                          <p:spTgt spid="6">
                                            <p:graphicEl>
                                              <a:dgm id="{43F16C71-F9EF-4FF0-8A1E-32562D05B4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C8EBF4E3-E563-4B94-963F-FB9C887A8BD9}"/>
                                            </p:graphicEl>
                                          </p:spTgt>
                                        </p:tgtEl>
                                        <p:attrNameLst>
                                          <p:attrName>style.visibility</p:attrName>
                                        </p:attrNameLst>
                                      </p:cBhvr>
                                      <p:to>
                                        <p:strVal val="visible"/>
                                      </p:to>
                                    </p:set>
                                    <p:animEffect transition="in" filter="wipe(up)">
                                      <p:cBhvr>
                                        <p:cTn id="12" dur="500"/>
                                        <p:tgtEl>
                                          <p:spTgt spid="6">
                                            <p:graphicEl>
                                              <a:dgm id="{C8EBF4E3-E563-4B94-963F-FB9C887A8B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zh-CN" dirty="0" smtClean="0"/>
              <a:t>4.2.1 </a:t>
            </a:r>
            <a:r>
              <a:rPr lang="zh-CN" altLang="en-US" dirty="0" smtClean="0"/>
              <a:t>数据分类汇总</a:t>
            </a:r>
            <a:r>
              <a:rPr lang="en-US" altLang="zh-CN" dirty="0" smtClean="0"/>
              <a:t>:</a:t>
            </a:r>
            <a:r>
              <a:rPr lang="zh-CN" altLang="en-US" dirty="0" smtClean="0">
                <a:solidFill>
                  <a:srgbClr val="FF9900"/>
                </a:solidFill>
              </a:rPr>
              <a:t>数据查询的统计值功能</a:t>
            </a:r>
          </a:p>
        </p:txBody>
      </p:sp>
      <p:sp>
        <p:nvSpPr>
          <p:cNvPr id="67587" name="Rectangle 3"/>
          <p:cNvSpPr>
            <a:spLocks noGrp="1" noChangeArrowheads="1"/>
          </p:cNvSpPr>
          <p:nvPr>
            <p:ph idx="1"/>
          </p:nvPr>
        </p:nvSpPr>
        <p:spPr>
          <a:xfrm>
            <a:off x="1331119" y="1168004"/>
            <a:ext cx="6481763" cy="3564731"/>
          </a:xfrm>
        </p:spPr>
        <p:txBody>
          <a:bodyPr/>
          <a:lstStyle/>
          <a:p>
            <a:pPr eaLnBrk="1" hangingPunct="1"/>
            <a:r>
              <a:rPr lang="zh-CN" altLang="en-US" smtClean="0"/>
              <a:t>从</a:t>
            </a:r>
            <a:r>
              <a:rPr lang="en-US" altLang="zh-CN" smtClean="0"/>
              <a:t>Excel</a:t>
            </a:r>
            <a:r>
              <a:rPr lang="zh-CN" altLang="en-US" smtClean="0"/>
              <a:t>中启动</a:t>
            </a:r>
            <a:r>
              <a:rPr lang="en-US" altLang="zh-CN" smtClean="0"/>
              <a:t>Microsoft Query</a:t>
            </a:r>
            <a:r>
              <a:rPr lang="zh-CN" altLang="en-US" smtClean="0"/>
              <a:t>，利用</a:t>
            </a:r>
            <a:r>
              <a:rPr lang="en-US" altLang="zh-CN" smtClean="0"/>
              <a:t>Query</a:t>
            </a:r>
            <a:r>
              <a:rPr lang="zh-CN" altLang="en-US" smtClean="0"/>
              <a:t>的统计值功能，将数据汇总后返回</a:t>
            </a:r>
            <a:r>
              <a:rPr lang="en-US" altLang="zh-CN" smtClean="0"/>
              <a:t>Excel</a:t>
            </a:r>
          </a:p>
          <a:p>
            <a:pPr eaLnBrk="1" hangingPunct="1"/>
            <a:endParaRPr lang="en-US" altLang="zh-CN" smtClean="0"/>
          </a:p>
          <a:p>
            <a:pPr eaLnBrk="1" hangingPunct="1"/>
            <a:r>
              <a:rPr lang="en-US" altLang="zh-CN" smtClean="0"/>
              <a:t>【</a:t>
            </a:r>
            <a:r>
              <a:rPr lang="zh-CN" altLang="en-US" smtClean="0"/>
              <a:t>例</a:t>
            </a:r>
            <a:r>
              <a:rPr lang="en-US" altLang="zh-CN" smtClean="0"/>
              <a:t>1-1】 ABC</a:t>
            </a:r>
            <a:r>
              <a:rPr lang="zh-CN" altLang="en-US" smtClean="0"/>
              <a:t>公司销售数据</a:t>
            </a:r>
            <a:r>
              <a:rPr lang="en-US" altLang="zh-CN" smtClean="0"/>
              <a:t>.dbf</a:t>
            </a:r>
            <a:r>
              <a:rPr lang="zh-CN" altLang="en-US" smtClean="0"/>
              <a:t>中保存着公司从</a:t>
            </a:r>
            <a:r>
              <a:rPr lang="en-US" altLang="zh-CN" smtClean="0"/>
              <a:t>1994</a:t>
            </a:r>
            <a:r>
              <a:rPr lang="zh-CN" altLang="en-US" smtClean="0"/>
              <a:t>年到</a:t>
            </a:r>
            <a:r>
              <a:rPr lang="en-US" altLang="zh-CN" smtClean="0"/>
              <a:t>1997</a:t>
            </a:r>
            <a:r>
              <a:rPr lang="zh-CN" altLang="en-US" smtClean="0"/>
              <a:t>年三年的销售数据，利用</a:t>
            </a:r>
            <a:r>
              <a:rPr lang="en-US" altLang="zh-CN" smtClean="0"/>
              <a:t>Query</a:t>
            </a:r>
            <a:r>
              <a:rPr lang="zh-CN" altLang="en-US" smtClean="0"/>
              <a:t>软件的统计值功能汇总该公司的销售数据，并按照图</a:t>
            </a:r>
            <a:r>
              <a:rPr lang="en-US" altLang="zh-CN" smtClean="0"/>
              <a:t>1-7</a:t>
            </a:r>
            <a:r>
              <a:rPr lang="zh-CN" altLang="en-US" smtClean="0"/>
              <a:t>的形式，汇总出</a:t>
            </a:r>
            <a:r>
              <a:rPr lang="en-US" altLang="zh-CN" smtClean="0"/>
              <a:t>1995</a:t>
            </a:r>
            <a:r>
              <a:rPr lang="zh-CN" altLang="en-US" smtClean="0"/>
              <a:t>年不同省份、不同类别商品的净销售额。</a:t>
            </a:r>
          </a:p>
        </p:txBody>
      </p:sp>
    </p:spTree>
    <p:extLst>
      <p:ext uri="{BB962C8B-B14F-4D97-AF65-F5344CB8AC3E}">
        <p14:creationId xmlns:p14="http://schemas.microsoft.com/office/powerpoint/2010/main" val="2215094111"/>
      </p:ext>
    </p:extLst>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651" t="-1266" r="-1651" b="-1266"/>
          <a:stretch>
            <a:fillRect/>
          </a:stretch>
        </p:blipFill>
        <p:spPr bwMode="auto">
          <a:xfrm>
            <a:off x="1728788" y="976313"/>
            <a:ext cx="2703910" cy="3498056"/>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4"/>
          <p:cNvGrpSpPr>
            <a:grpSpLocks/>
          </p:cNvGrpSpPr>
          <p:nvPr/>
        </p:nvGrpSpPr>
        <p:grpSpPr bwMode="auto">
          <a:xfrm>
            <a:off x="4572000" y="979885"/>
            <a:ext cx="2808685" cy="3511153"/>
            <a:chOff x="2880" y="1071"/>
            <a:chExt cx="2359" cy="2949"/>
          </a:xfrm>
        </p:grpSpPr>
        <p:graphicFrame>
          <p:nvGraphicFramePr>
            <p:cNvPr id="68613" name="Object 5"/>
            <p:cNvGraphicFramePr>
              <a:graphicFrameLocks noChangeAspect="1"/>
            </p:cNvGraphicFramePr>
            <p:nvPr/>
          </p:nvGraphicFramePr>
          <p:xfrm>
            <a:off x="2933" y="1115"/>
            <a:ext cx="2253" cy="2862"/>
          </p:xfrm>
          <a:graphic>
            <a:graphicData uri="http://schemas.openxmlformats.org/presentationml/2006/ole">
              <mc:AlternateContent xmlns:mc="http://schemas.openxmlformats.org/markup-compatibility/2006">
                <mc:Choice xmlns:v="urn:schemas-microsoft-com:vml" Requires="v">
                  <p:oleObj spid="_x0000_s5126" name="文档" r:id="rId4" imgW="2240219" imgH="2841939" progId="Word.Document.8">
                    <p:embed/>
                  </p:oleObj>
                </mc:Choice>
                <mc:Fallback>
                  <p:oleObj name="文档" r:id="rId4" imgW="2240219" imgH="2841939" progId="Word.Document.8">
                    <p:embed/>
                    <p:pic>
                      <p:nvPicPr>
                        <p:cNvPr id="686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 y="1115"/>
                          <a:ext cx="2253" cy="2862"/>
                        </a:xfrm>
                        <a:prstGeom prst="rect">
                          <a:avLst/>
                        </a:prstGeom>
                        <a:solidFill>
                          <a:srgbClr val="FFFFFF"/>
                        </a:solidFill>
                        <a:ln>
                          <a:noFill/>
                        </a:ln>
                        <a:effectLst/>
                        <a:extLst>
                          <a:ext uri="{91240B29-F687-4F45-9708-019B960494DF}">
                            <a14:hiddenLine xmlns:a14="http://schemas.microsoft.com/office/drawing/2010/main" w="12700">
                              <a:solidFill>
                                <a:srgbClr val="F8F8F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4" name="Rectangle 6"/>
            <p:cNvSpPr>
              <a:spLocks noChangeArrowheads="1"/>
            </p:cNvSpPr>
            <p:nvPr/>
          </p:nvSpPr>
          <p:spPr bwMode="auto">
            <a:xfrm>
              <a:off x="2880" y="1071"/>
              <a:ext cx="2359" cy="2949"/>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sp>
        <p:nvSpPr>
          <p:cNvPr id="7" name="Rectangle 2"/>
          <p:cNvSpPr txBox="1">
            <a:spLocks noChangeArrowheads="1"/>
          </p:cNvSpPr>
          <p:nvPr/>
        </p:nvSpPr>
        <p:spPr bwMode="auto">
          <a:xfrm>
            <a:off x="2000250" y="119063"/>
            <a:ext cx="5657850" cy="475060"/>
          </a:xfrm>
          <a:prstGeom prst="rect">
            <a:avLst/>
          </a:prstGeom>
          <a:noFill/>
          <a:ln w="9525">
            <a:noFill/>
            <a:miter lim="800000"/>
            <a:headEnd/>
            <a:tailEnd/>
          </a:ln>
        </p:spPr>
        <p:txBody>
          <a:bodyPr anchor="ctr"/>
          <a:lstStyle/>
          <a:p>
            <a:pPr eaLnBrk="0" hangingPunct="0">
              <a:defRPr/>
            </a:pPr>
            <a:r>
              <a:rPr lang="en-US" altLang="zh-CN" dirty="0"/>
              <a:t>4.2.1 </a:t>
            </a:r>
            <a:r>
              <a:rPr lang="zh-CN" altLang="en-US" kern="0" dirty="0">
                <a:solidFill>
                  <a:srgbClr val="003366"/>
                </a:solidFill>
                <a:latin typeface="+mj-lt"/>
                <a:ea typeface="+mj-ea"/>
                <a:cs typeface="+mj-cs"/>
              </a:rPr>
              <a:t>数据分类汇总</a:t>
            </a:r>
            <a:r>
              <a:rPr lang="en-US" altLang="zh-CN" kern="0" dirty="0">
                <a:solidFill>
                  <a:srgbClr val="003366"/>
                </a:solidFill>
                <a:latin typeface="+mj-lt"/>
                <a:ea typeface="+mj-ea"/>
                <a:cs typeface="+mj-cs"/>
              </a:rPr>
              <a:t>:</a:t>
            </a:r>
            <a:r>
              <a:rPr lang="zh-CN" altLang="en-US" dirty="0">
                <a:solidFill>
                  <a:srgbClr val="FF9900"/>
                </a:solidFill>
                <a:latin typeface="+mj-lt"/>
                <a:ea typeface="+mj-ea"/>
                <a:cs typeface="+mj-cs"/>
              </a:rPr>
              <a:t>数据查询的统计值功能</a:t>
            </a:r>
          </a:p>
        </p:txBody>
      </p:sp>
    </p:spTree>
    <p:extLst>
      <p:ext uri="{BB962C8B-B14F-4D97-AF65-F5344CB8AC3E}">
        <p14:creationId xmlns:p14="http://schemas.microsoft.com/office/powerpoint/2010/main" val="9766263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049854" cy="553983"/>
          </a:xfrm>
          <a:prstGeom prst="rect">
            <a:avLst/>
          </a:prstGeom>
          <a:noFill/>
        </p:spPr>
        <p:txBody>
          <a:bodyPr wrap="square" lIns="0" tIns="0" rIns="0" bIns="0" rtlCol="0">
            <a:spAutoFit/>
          </a:bodyPr>
          <a:lstStyle/>
          <a:p>
            <a:r>
              <a:rPr lang="zh-CN" altLang="en-US" sz="36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数据分析框架</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27617851"/>
      </p:ext>
    </p:extLst>
  </p:cSld>
  <p:clrMapOvr>
    <a:masterClrMapping/>
  </p:clrMapOvr>
  <p:transition spd="slow" advClick="0">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idx="1"/>
          </p:nvPr>
        </p:nvSpPr>
        <p:spPr>
          <a:xfrm>
            <a:off x="1547813" y="844154"/>
            <a:ext cx="5903119" cy="3750469"/>
          </a:xfrm>
        </p:spPr>
        <p:txBody>
          <a:bodyPr/>
          <a:lstStyle/>
          <a:p>
            <a:pPr eaLnBrk="1" hangingPunct="1"/>
            <a:r>
              <a:rPr lang="zh-CN" altLang="en-US" smtClean="0"/>
              <a:t>数据清单</a:t>
            </a:r>
          </a:p>
          <a:p>
            <a:pPr eaLnBrk="1" hangingPunct="1">
              <a:buFont typeface="Wingdings" pitchFamily="2" charset="2"/>
              <a:buNone/>
            </a:pPr>
            <a:r>
              <a:rPr lang="zh-CN" altLang="en-US" smtClean="0"/>
              <a:t>		数据清单是包含相关数据的一系列工作表数据行 。</a:t>
            </a:r>
          </a:p>
          <a:p>
            <a:pPr eaLnBrk="1" hangingPunct="1">
              <a:buFont typeface="Wingdings" pitchFamily="2" charset="2"/>
              <a:buNone/>
            </a:pPr>
            <a:r>
              <a:rPr lang="zh-CN" altLang="en-US" smtClean="0"/>
              <a:t>		数据清单的首行为字段名，首行下的各行是各个记录，数据清单中不能出现空行 。</a:t>
            </a:r>
          </a:p>
          <a:p>
            <a:pPr eaLnBrk="1" hangingPunct="1"/>
            <a:r>
              <a:rPr lang="zh-CN" altLang="en-US" smtClean="0"/>
              <a:t>数据清单的基本功能</a:t>
            </a:r>
          </a:p>
          <a:p>
            <a:pPr lvl="1" eaLnBrk="1" hangingPunct="1"/>
            <a:r>
              <a:rPr lang="zh-CN" altLang="en-US" smtClean="0"/>
              <a:t>排序</a:t>
            </a:r>
          </a:p>
          <a:p>
            <a:pPr lvl="1" eaLnBrk="1" hangingPunct="1"/>
            <a:r>
              <a:rPr lang="zh-CN" altLang="en-US" smtClean="0"/>
              <a:t>筛选</a:t>
            </a:r>
          </a:p>
          <a:p>
            <a:pPr lvl="1" eaLnBrk="1" hangingPunct="1"/>
            <a:r>
              <a:rPr lang="zh-CN" altLang="en-US" smtClean="0"/>
              <a:t>分类总计</a:t>
            </a:r>
          </a:p>
        </p:txBody>
      </p:sp>
      <p:sp>
        <p:nvSpPr>
          <p:cNvPr id="4" name="Rectangle 2"/>
          <p:cNvSpPr txBox="1">
            <a:spLocks noChangeArrowheads="1"/>
          </p:cNvSpPr>
          <p:nvPr/>
        </p:nvSpPr>
        <p:spPr bwMode="auto">
          <a:xfrm>
            <a:off x="2009776" y="122635"/>
            <a:ext cx="5680472" cy="475059"/>
          </a:xfrm>
          <a:prstGeom prst="rect">
            <a:avLst/>
          </a:prstGeom>
          <a:noFill/>
          <a:ln w="9525">
            <a:noFill/>
            <a:miter lim="800000"/>
            <a:headEnd/>
            <a:tailEnd/>
          </a:ln>
        </p:spPr>
        <p:txBody>
          <a:bodyPr anchor="ctr"/>
          <a:lstStyle/>
          <a:p>
            <a:pPr eaLnBrk="0" hangingPunct="0">
              <a:defRPr/>
            </a:pPr>
            <a:r>
              <a:rPr lang="en-US" altLang="zh-CN" dirty="0"/>
              <a:t>4.2.2 </a:t>
            </a:r>
            <a:r>
              <a:rPr lang="zh-CN" altLang="en-US" kern="0" dirty="0">
                <a:solidFill>
                  <a:srgbClr val="003366"/>
                </a:solidFill>
                <a:latin typeface="+mj-lt"/>
                <a:ea typeface="+mj-ea"/>
                <a:cs typeface="+mj-cs"/>
              </a:rPr>
              <a:t>数据分类汇总</a:t>
            </a:r>
            <a:r>
              <a:rPr lang="en-US" altLang="zh-CN" kern="0" dirty="0">
                <a:solidFill>
                  <a:srgbClr val="003366"/>
                </a:solidFill>
                <a:latin typeface="+mj-lt"/>
                <a:ea typeface="+mj-ea"/>
                <a:cs typeface="+mj-cs"/>
              </a:rPr>
              <a:t>: </a:t>
            </a:r>
            <a:r>
              <a:rPr lang="en-US" altLang="zh-CN" dirty="0">
                <a:solidFill>
                  <a:srgbClr val="FF9900"/>
                </a:solidFill>
                <a:latin typeface="+mj-lt"/>
                <a:ea typeface="+mj-ea"/>
                <a:cs typeface="+mj-cs"/>
              </a:rPr>
              <a:t>Excel</a:t>
            </a:r>
            <a:r>
              <a:rPr lang="zh-CN" altLang="en-US" dirty="0">
                <a:solidFill>
                  <a:srgbClr val="FF9900"/>
                </a:solidFill>
                <a:latin typeface="+mj-lt"/>
                <a:ea typeface="+mj-ea"/>
                <a:cs typeface="+mj-cs"/>
              </a:rPr>
              <a:t>数据清单功能</a:t>
            </a:r>
          </a:p>
        </p:txBody>
      </p:sp>
    </p:spTree>
    <p:extLst>
      <p:ext uri="{BB962C8B-B14F-4D97-AF65-F5344CB8AC3E}">
        <p14:creationId xmlns:p14="http://schemas.microsoft.com/office/powerpoint/2010/main" val="3182770939"/>
      </p:ext>
    </p:extLst>
  </p:cSld>
  <p:clrMapOvr>
    <a:masterClrMapping/>
  </p:clrMapOvr>
  <p:transition spd="med">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dirty="0" smtClean="0"/>
              <a:t>4.2.2 </a:t>
            </a:r>
            <a:r>
              <a:rPr lang="zh-CN" altLang="en-US" dirty="0" smtClean="0"/>
              <a:t>数据分类汇总</a:t>
            </a:r>
            <a:r>
              <a:rPr lang="en-US" altLang="zh-CN" dirty="0" smtClean="0"/>
              <a:t>: </a:t>
            </a:r>
            <a:r>
              <a:rPr lang="en-US" altLang="zh-CN" dirty="0" smtClean="0">
                <a:solidFill>
                  <a:srgbClr val="FF9900"/>
                </a:solidFill>
              </a:rPr>
              <a:t>Excel</a:t>
            </a:r>
            <a:r>
              <a:rPr lang="zh-CN" altLang="en-US" dirty="0" smtClean="0">
                <a:solidFill>
                  <a:srgbClr val="FF9900"/>
                </a:solidFill>
              </a:rPr>
              <a:t>数据清单功能</a:t>
            </a:r>
          </a:p>
        </p:txBody>
      </p:sp>
      <p:sp>
        <p:nvSpPr>
          <p:cNvPr id="70659" name="Rectangle 3"/>
          <p:cNvSpPr>
            <a:spLocks noGrp="1" noChangeArrowheads="1"/>
          </p:cNvSpPr>
          <p:nvPr>
            <p:ph idx="1"/>
          </p:nvPr>
        </p:nvSpPr>
        <p:spPr/>
        <p:txBody>
          <a:bodyPr/>
          <a:lstStyle/>
          <a:p>
            <a:pPr eaLnBrk="1" hangingPunct="1"/>
            <a:r>
              <a:rPr lang="zh-CN" altLang="en-US" smtClean="0"/>
              <a:t>利用</a:t>
            </a:r>
            <a:r>
              <a:rPr lang="en-US" altLang="zh-CN" smtClean="0"/>
              <a:t>Excel</a:t>
            </a:r>
            <a:r>
              <a:rPr lang="zh-CN" altLang="en-US" smtClean="0"/>
              <a:t>数据清单处理功能进行分类汇总的一般步骤：</a:t>
            </a:r>
          </a:p>
          <a:p>
            <a:pPr lvl="1" eaLnBrk="1" hangingPunct="1"/>
            <a:r>
              <a:rPr lang="zh-CN" altLang="en-US" smtClean="0"/>
              <a:t>获得数据清单；</a:t>
            </a:r>
          </a:p>
          <a:p>
            <a:pPr lvl="1" eaLnBrk="1" hangingPunct="1"/>
            <a:r>
              <a:rPr lang="zh-CN" altLang="en-US" smtClean="0"/>
              <a:t>设定筛选条件；</a:t>
            </a:r>
          </a:p>
          <a:p>
            <a:pPr lvl="1" eaLnBrk="1" hangingPunct="1"/>
            <a:r>
              <a:rPr lang="zh-CN" altLang="en-US" smtClean="0"/>
              <a:t>筛选数据，将筛选结果复制到工作表其他位置；</a:t>
            </a:r>
          </a:p>
          <a:p>
            <a:pPr lvl="1" eaLnBrk="1" hangingPunct="1"/>
            <a:r>
              <a:rPr lang="zh-CN" altLang="en-US" smtClean="0"/>
              <a:t>对经过筛选的数据按分类字段进行排序；</a:t>
            </a:r>
          </a:p>
          <a:p>
            <a:pPr lvl="1" eaLnBrk="1" hangingPunct="1"/>
            <a:r>
              <a:rPr lang="zh-CN" altLang="en-US" smtClean="0"/>
              <a:t>对排序后的数据进行分类汇总。</a:t>
            </a:r>
          </a:p>
        </p:txBody>
      </p:sp>
    </p:spTree>
    <p:extLst>
      <p:ext uri="{BB962C8B-B14F-4D97-AF65-F5344CB8AC3E}">
        <p14:creationId xmlns:p14="http://schemas.microsoft.com/office/powerpoint/2010/main" val="1450243324"/>
      </p:ext>
    </p:extLst>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dirty="0" smtClean="0"/>
              <a:t>4.2.2 </a:t>
            </a:r>
            <a:r>
              <a:rPr lang="zh-CN" altLang="en-US" dirty="0" smtClean="0"/>
              <a:t>数据分类汇总</a:t>
            </a:r>
            <a:r>
              <a:rPr lang="en-US" altLang="zh-CN" dirty="0" smtClean="0"/>
              <a:t>: </a:t>
            </a:r>
            <a:r>
              <a:rPr lang="en-US" altLang="zh-CN" dirty="0" smtClean="0">
                <a:solidFill>
                  <a:srgbClr val="FF9900"/>
                </a:solidFill>
              </a:rPr>
              <a:t>Excel</a:t>
            </a:r>
            <a:r>
              <a:rPr lang="zh-CN" altLang="en-US" dirty="0" smtClean="0">
                <a:solidFill>
                  <a:srgbClr val="FF9900"/>
                </a:solidFill>
              </a:rPr>
              <a:t>数据清单功能</a:t>
            </a:r>
          </a:p>
        </p:txBody>
      </p:sp>
      <p:sp>
        <p:nvSpPr>
          <p:cNvPr id="71683" name="Rectangle 3"/>
          <p:cNvSpPr>
            <a:spLocks noGrp="1" noChangeArrowheads="1"/>
          </p:cNvSpPr>
          <p:nvPr>
            <p:ph idx="1"/>
          </p:nvPr>
        </p:nvSpPr>
        <p:spPr/>
        <p:txBody>
          <a:bodyPr/>
          <a:lstStyle/>
          <a:p>
            <a:pPr eaLnBrk="1" hangingPunct="1"/>
            <a:r>
              <a:rPr lang="en-US" altLang="zh-CN" sz="1350"/>
              <a:t>【</a:t>
            </a:r>
            <a:r>
              <a:rPr lang="zh-CN" altLang="en-US" sz="1350"/>
              <a:t>例</a:t>
            </a:r>
            <a:r>
              <a:rPr lang="en-US" altLang="zh-CN" sz="1350"/>
              <a:t>1-2】</a:t>
            </a:r>
            <a:r>
              <a:rPr lang="zh-CN" altLang="en-US" sz="1350"/>
              <a:t>利用</a:t>
            </a:r>
            <a:r>
              <a:rPr lang="en-US" altLang="zh-CN" sz="1350"/>
              <a:t>Excel</a:t>
            </a:r>
            <a:r>
              <a:rPr lang="zh-CN" altLang="en-US" sz="1350"/>
              <a:t>的数据清单功能，将</a:t>
            </a:r>
            <a:r>
              <a:rPr lang="en-US" altLang="zh-CN" sz="1350"/>
              <a:t>ABC</a:t>
            </a:r>
            <a:r>
              <a:rPr lang="zh-CN" altLang="en-US" sz="1350"/>
              <a:t>公司的销售数据按照图</a:t>
            </a:r>
            <a:r>
              <a:rPr lang="en-US" altLang="zh-CN" sz="1350"/>
              <a:t>1-7</a:t>
            </a:r>
            <a:r>
              <a:rPr lang="zh-CN" altLang="en-US" sz="1350"/>
              <a:t>的形式，汇总出</a:t>
            </a:r>
            <a:r>
              <a:rPr lang="en-US" altLang="zh-CN" sz="1350"/>
              <a:t>1995</a:t>
            </a:r>
            <a:r>
              <a:rPr lang="zh-CN" altLang="en-US" sz="1350"/>
              <a:t>年不同省份、不同类别商品的净销售额总计值。</a:t>
            </a:r>
          </a:p>
        </p:txBody>
      </p:sp>
      <p:grpSp>
        <p:nvGrpSpPr>
          <p:cNvPr id="71684" name="Group 4"/>
          <p:cNvGrpSpPr>
            <a:grpSpLocks/>
          </p:cNvGrpSpPr>
          <p:nvPr/>
        </p:nvGrpSpPr>
        <p:grpSpPr bwMode="auto">
          <a:xfrm>
            <a:off x="2571751" y="1714500"/>
            <a:ext cx="4212431" cy="2483644"/>
            <a:chOff x="1202" y="1933"/>
            <a:chExt cx="3538" cy="2086"/>
          </a:xfrm>
        </p:grpSpPr>
        <p:graphicFrame>
          <p:nvGraphicFramePr>
            <p:cNvPr id="71685" name="Object 5"/>
            <p:cNvGraphicFramePr>
              <a:graphicFrameLocks noChangeAspect="1"/>
            </p:cNvGraphicFramePr>
            <p:nvPr/>
          </p:nvGraphicFramePr>
          <p:xfrm>
            <a:off x="1259" y="1996"/>
            <a:ext cx="3423" cy="1960"/>
          </p:xfrm>
          <a:graphic>
            <a:graphicData uri="http://schemas.openxmlformats.org/presentationml/2006/ole">
              <mc:AlternateContent xmlns:mc="http://schemas.openxmlformats.org/markup-compatibility/2006">
                <mc:Choice xmlns:v="urn:schemas-microsoft-com:vml" Requires="v">
                  <p:oleObj spid="_x0000_s6150" name="位图图像" r:id="rId3" imgW="5439534" imgH="3115110" progId="PBrush">
                    <p:embed/>
                  </p:oleObj>
                </mc:Choice>
                <mc:Fallback>
                  <p:oleObj name="位图图像" r:id="rId3" imgW="5439534" imgH="3115110" progId="PBrush">
                    <p:embed/>
                    <p:pic>
                      <p:nvPicPr>
                        <p:cNvPr id="7168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 y="1996"/>
                          <a:ext cx="3423" cy="196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6" name="Rectangle 6"/>
            <p:cNvSpPr>
              <a:spLocks noChangeArrowheads="1"/>
            </p:cNvSpPr>
            <p:nvPr/>
          </p:nvSpPr>
          <p:spPr bwMode="auto">
            <a:xfrm>
              <a:off x="1202" y="1933"/>
              <a:ext cx="3538" cy="2086"/>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a:endParaRPr kumimoji="1" lang="zh-CN" altLang="en-US">
                <a:solidFill>
                  <a:schemeClr val="accent2"/>
                </a:solidFill>
                <a:ea typeface="宋体" pitchFamily="2" charset="-122"/>
              </a:endParaRPr>
            </a:p>
          </p:txBody>
        </p:sp>
      </p:grpSp>
    </p:spTree>
    <p:extLst>
      <p:ext uri="{BB962C8B-B14F-4D97-AF65-F5344CB8AC3E}">
        <p14:creationId xmlns:p14="http://schemas.microsoft.com/office/powerpoint/2010/main" val="2637597642"/>
      </p:ext>
    </p:extLst>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4"/>
          <p:cNvSpPr>
            <a:spLocks noGrp="1"/>
          </p:cNvSpPr>
          <p:nvPr>
            <p:ph type="title"/>
          </p:nvPr>
        </p:nvSpPr>
        <p:spPr/>
        <p:txBody>
          <a:bodyPr/>
          <a:lstStyle/>
          <a:p>
            <a:pPr eaLnBrk="1" hangingPunct="1"/>
            <a:r>
              <a:rPr lang="en-US" altLang="zh-CN" dirty="0" smtClean="0"/>
              <a:t>4.2.3 </a:t>
            </a:r>
            <a:r>
              <a:rPr lang="zh-CN" altLang="en-US" dirty="0" smtClean="0"/>
              <a:t>数据分类汇总</a:t>
            </a:r>
            <a:r>
              <a:rPr lang="en-US" altLang="zh-CN" dirty="0" smtClean="0"/>
              <a:t>:</a:t>
            </a:r>
            <a:r>
              <a:rPr lang="zh-CN" altLang="en-US" dirty="0" smtClean="0">
                <a:solidFill>
                  <a:srgbClr val="FF9900"/>
                </a:solidFill>
              </a:rPr>
              <a:t>数据透视表</a:t>
            </a:r>
          </a:p>
        </p:txBody>
      </p:sp>
      <p:sp>
        <p:nvSpPr>
          <p:cNvPr id="72707" name="Rectangle 3"/>
          <p:cNvSpPr>
            <a:spLocks noGrp="1" noChangeArrowheads="1"/>
          </p:cNvSpPr>
          <p:nvPr>
            <p:ph idx="1"/>
          </p:nvPr>
        </p:nvSpPr>
        <p:spPr>
          <a:xfrm>
            <a:off x="1543051" y="1257301"/>
            <a:ext cx="6318647" cy="3564731"/>
          </a:xfrm>
        </p:spPr>
        <p:txBody>
          <a:bodyPr/>
          <a:lstStyle/>
          <a:p>
            <a:pPr eaLnBrk="1" hangingPunct="1"/>
            <a:r>
              <a:rPr lang="zh-CN" altLang="en-US" smtClean="0"/>
              <a:t>数据透视表的基本功能</a:t>
            </a:r>
          </a:p>
          <a:p>
            <a:pPr eaLnBrk="1" hangingPunct="1"/>
            <a:r>
              <a:rPr lang="zh-CN" altLang="en-US" smtClean="0"/>
              <a:t>数据透视表结构的灵活性</a:t>
            </a:r>
          </a:p>
          <a:p>
            <a:pPr eaLnBrk="1" hangingPunct="1"/>
            <a:r>
              <a:rPr lang="zh-CN" altLang="en-US" smtClean="0"/>
              <a:t>数据透视图的灵活性</a:t>
            </a:r>
          </a:p>
          <a:p>
            <a:pPr eaLnBrk="1" hangingPunct="1"/>
            <a:r>
              <a:rPr lang="zh-CN" altLang="en-US" smtClean="0"/>
              <a:t>利用数据透视表生成时间序列</a:t>
            </a:r>
          </a:p>
          <a:p>
            <a:pPr eaLnBrk="1" hangingPunct="1"/>
            <a:r>
              <a:rPr lang="zh-CN" altLang="en-US" smtClean="0"/>
              <a:t>统计不同规模销量的发生次数以及概率分布</a:t>
            </a:r>
          </a:p>
          <a:p>
            <a:pPr eaLnBrk="1" hangingPunct="1"/>
            <a:r>
              <a:rPr lang="zh-CN" altLang="en-US" smtClean="0"/>
              <a:t>计算占同列数据总和的百分比</a:t>
            </a:r>
          </a:p>
        </p:txBody>
      </p:sp>
    </p:spTree>
    <p:extLst>
      <p:ext uri="{BB962C8B-B14F-4D97-AF65-F5344CB8AC3E}">
        <p14:creationId xmlns:p14="http://schemas.microsoft.com/office/powerpoint/2010/main" val="393692016"/>
      </p:ext>
    </p:extLst>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4"/>
          <p:cNvSpPr>
            <a:spLocks noGrp="1"/>
          </p:cNvSpPr>
          <p:nvPr>
            <p:ph type="title"/>
          </p:nvPr>
        </p:nvSpPr>
        <p:spPr/>
        <p:txBody>
          <a:bodyPr/>
          <a:lstStyle/>
          <a:p>
            <a:pPr eaLnBrk="1" hangingPunct="1"/>
            <a:r>
              <a:rPr lang="en-US" altLang="zh-CN" dirty="0" smtClean="0"/>
              <a:t>4.2.3 </a:t>
            </a:r>
            <a:r>
              <a:rPr lang="zh-CN" altLang="en-US" dirty="0" smtClean="0"/>
              <a:t>数据分类汇总</a:t>
            </a:r>
            <a:r>
              <a:rPr lang="en-US" altLang="zh-CN" dirty="0" smtClean="0"/>
              <a:t>:</a:t>
            </a:r>
            <a:r>
              <a:rPr lang="zh-CN" altLang="en-US" dirty="0" smtClean="0">
                <a:solidFill>
                  <a:srgbClr val="FF9900"/>
                </a:solidFill>
              </a:rPr>
              <a:t>数据透视表</a:t>
            </a:r>
          </a:p>
        </p:txBody>
      </p:sp>
      <p:sp>
        <p:nvSpPr>
          <p:cNvPr id="73731" name="Rectangle 3"/>
          <p:cNvSpPr>
            <a:spLocks noGrp="1" noChangeArrowheads="1"/>
          </p:cNvSpPr>
          <p:nvPr>
            <p:ph idx="1"/>
          </p:nvPr>
        </p:nvSpPr>
        <p:spPr>
          <a:xfrm>
            <a:off x="1547813" y="844154"/>
            <a:ext cx="6013847" cy="3750469"/>
          </a:xfrm>
        </p:spPr>
        <p:txBody>
          <a:bodyPr/>
          <a:lstStyle/>
          <a:p>
            <a:pPr eaLnBrk="1" hangingPunct="1"/>
            <a:r>
              <a:rPr lang="zh-CN" altLang="en-US" smtClean="0"/>
              <a:t>数据透视表分类汇总的两种方法</a:t>
            </a:r>
          </a:p>
          <a:p>
            <a:pPr lvl="1" eaLnBrk="1" hangingPunct="1"/>
            <a:endParaRPr lang="zh-CN" altLang="en-US" smtClean="0"/>
          </a:p>
          <a:p>
            <a:pPr lvl="1" eaLnBrk="1" hangingPunct="1"/>
            <a:r>
              <a:rPr lang="zh-CN" altLang="en-US" smtClean="0"/>
              <a:t>先将数据导入</a:t>
            </a:r>
            <a:r>
              <a:rPr lang="en-US" altLang="zh-CN" smtClean="0"/>
              <a:t>Excel</a:t>
            </a:r>
            <a:r>
              <a:rPr lang="zh-CN" altLang="en-US" smtClean="0"/>
              <a:t>成为数据清单，利用数据透视表汇总对数据清单进行汇总</a:t>
            </a:r>
          </a:p>
          <a:p>
            <a:pPr lvl="1" eaLnBrk="1" hangingPunct="1"/>
            <a:r>
              <a:rPr lang="zh-CN" altLang="en-US" smtClean="0"/>
              <a:t>利用数据透视表直接从数据库中查询、并汇总数据</a:t>
            </a:r>
          </a:p>
        </p:txBody>
      </p:sp>
    </p:spTree>
    <p:extLst>
      <p:ext uri="{BB962C8B-B14F-4D97-AF65-F5344CB8AC3E}">
        <p14:creationId xmlns:p14="http://schemas.microsoft.com/office/powerpoint/2010/main" val="2636809790"/>
      </p:ext>
    </p:extLst>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4"/>
          <p:cNvSpPr>
            <a:spLocks noGrp="1"/>
          </p:cNvSpPr>
          <p:nvPr>
            <p:ph type="title"/>
          </p:nvPr>
        </p:nvSpPr>
        <p:spPr/>
        <p:txBody>
          <a:bodyPr/>
          <a:lstStyle/>
          <a:p>
            <a:pPr eaLnBrk="1" hangingPunct="1"/>
            <a:r>
              <a:rPr lang="en-US" altLang="zh-CN" dirty="0" smtClean="0"/>
              <a:t>4.2.3 </a:t>
            </a:r>
            <a:r>
              <a:rPr lang="zh-CN" altLang="en-US" dirty="0" smtClean="0"/>
              <a:t>数据分类汇总</a:t>
            </a:r>
            <a:r>
              <a:rPr lang="en-US" altLang="zh-CN" dirty="0" smtClean="0"/>
              <a:t>:</a:t>
            </a:r>
            <a:r>
              <a:rPr lang="zh-CN" altLang="en-US" dirty="0" smtClean="0">
                <a:solidFill>
                  <a:srgbClr val="FF9900"/>
                </a:solidFill>
              </a:rPr>
              <a:t>数据透视表</a:t>
            </a:r>
          </a:p>
        </p:txBody>
      </p:sp>
      <p:sp>
        <p:nvSpPr>
          <p:cNvPr id="74755" name="Rectangle 3"/>
          <p:cNvSpPr>
            <a:spLocks noGrp="1" noChangeArrowheads="1"/>
          </p:cNvSpPr>
          <p:nvPr>
            <p:ph idx="1"/>
          </p:nvPr>
        </p:nvSpPr>
        <p:spPr>
          <a:xfrm>
            <a:off x="1543050" y="1200151"/>
            <a:ext cx="5943600" cy="3564731"/>
          </a:xfrm>
        </p:spPr>
        <p:txBody>
          <a:bodyPr/>
          <a:lstStyle/>
          <a:p>
            <a:pPr eaLnBrk="1" hangingPunct="1"/>
            <a:r>
              <a:rPr lang="en-US" altLang="zh-CN" smtClean="0"/>
              <a:t>【</a:t>
            </a:r>
            <a:r>
              <a:rPr lang="zh-CN" altLang="en-US" smtClean="0"/>
              <a:t>例</a:t>
            </a:r>
            <a:r>
              <a:rPr lang="en-US" altLang="zh-CN" smtClean="0"/>
              <a:t>1-3】</a:t>
            </a:r>
            <a:r>
              <a:rPr lang="zh-CN" altLang="en-US" smtClean="0"/>
              <a:t>利用</a:t>
            </a:r>
            <a:r>
              <a:rPr lang="en-US" altLang="zh-CN" smtClean="0"/>
              <a:t>Excel</a:t>
            </a:r>
            <a:r>
              <a:rPr lang="zh-CN" altLang="en-US" smtClean="0"/>
              <a:t>获取外部数据功能，获取</a:t>
            </a:r>
            <a:r>
              <a:rPr lang="en-US" altLang="zh-CN" smtClean="0"/>
              <a:t>ABC</a:t>
            </a:r>
            <a:r>
              <a:rPr lang="zh-CN" altLang="en-US" smtClean="0"/>
              <a:t>公司</a:t>
            </a:r>
            <a:r>
              <a:rPr lang="en-US" altLang="zh-CN" smtClean="0"/>
              <a:t>1995</a:t>
            </a:r>
            <a:r>
              <a:rPr lang="zh-CN" altLang="en-US" smtClean="0"/>
              <a:t>年的销售数据，使用</a:t>
            </a:r>
            <a:r>
              <a:rPr lang="en-US" altLang="zh-CN" smtClean="0"/>
              <a:t>Excel</a:t>
            </a:r>
            <a:r>
              <a:rPr lang="zh-CN" altLang="en-US" smtClean="0"/>
              <a:t>数据透视表功能制作如图</a:t>
            </a:r>
            <a:r>
              <a:rPr lang="en-US" altLang="zh-CN" smtClean="0"/>
              <a:t>1-7</a:t>
            </a:r>
            <a:r>
              <a:rPr lang="zh-CN" altLang="en-US" smtClean="0"/>
              <a:t>所示的分类汇总表。</a:t>
            </a:r>
          </a:p>
          <a:p>
            <a:pPr eaLnBrk="1" hangingPunct="1"/>
            <a:r>
              <a:rPr lang="en-US" altLang="zh-CN" smtClean="0"/>
              <a:t>【</a:t>
            </a:r>
            <a:r>
              <a:rPr lang="zh-CN" altLang="en-US" smtClean="0"/>
              <a:t>例</a:t>
            </a:r>
            <a:r>
              <a:rPr lang="en-US" altLang="zh-CN" smtClean="0"/>
              <a:t>1-4】</a:t>
            </a:r>
            <a:r>
              <a:rPr lang="zh-CN" altLang="en-US" smtClean="0"/>
              <a:t>直接利用</a:t>
            </a:r>
            <a:r>
              <a:rPr lang="en-US" altLang="zh-CN" smtClean="0"/>
              <a:t>Excel</a:t>
            </a:r>
            <a:r>
              <a:rPr lang="zh-CN" altLang="en-US" smtClean="0"/>
              <a:t>数据透视表功能从数据库中查询数据，并根据查询结果汇总，制作出如图</a:t>
            </a:r>
            <a:r>
              <a:rPr lang="en-US" altLang="zh-CN" smtClean="0"/>
              <a:t>1-7</a:t>
            </a:r>
            <a:r>
              <a:rPr lang="zh-CN" altLang="en-US" smtClean="0"/>
              <a:t>所示的分类汇总表。</a:t>
            </a:r>
          </a:p>
        </p:txBody>
      </p:sp>
    </p:spTree>
    <p:extLst>
      <p:ext uri="{BB962C8B-B14F-4D97-AF65-F5344CB8AC3E}">
        <p14:creationId xmlns:p14="http://schemas.microsoft.com/office/powerpoint/2010/main" val="3137626204"/>
      </p:ext>
    </p:extLst>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3"/>
          <p:cNvGrpSpPr>
            <a:grpSpLocks/>
          </p:cNvGrpSpPr>
          <p:nvPr/>
        </p:nvGrpSpPr>
        <p:grpSpPr bwMode="auto">
          <a:xfrm>
            <a:off x="1547813" y="1815704"/>
            <a:ext cx="6156722" cy="2430065"/>
            <a:chOff x="340" y="1344"/>
            <a:chExt cx="5171" cy="2041"/>
          </a:xfrm>
        </p:grpSpPr>
        <p:graphicFrame>
          <p:nvGraphicFramePr>
            <p:cNvPr id="75780" name="Object 4"/>
            <p:cNvGraphicFramePr>
              <a:graphicFrameLocks noChangeAspect="1"/>
            </p:cNvGraphicFramePr>
            <p:nvPr/>
          </p:nvGraphicFramePr>
          <p:xfrm>
            <a:off x="395" y="1398"/>
            <a:ext cx="5060" cy="1933"/>
          </p:xfrm>
          <a:graphic>
            <a:graphicData uri="http://schemas.openxmlformats.org/presentationml/2006/ole">
              <mc:AlternateContent xmlns:mc="http://schemas.openxmlformats.org/markup-compatibility/2006">
                <mc:Choice xmlns:v="urn:schemas-microsoft-com:vml" Requires="v">
                  <p:oleObj spid="_x0000_s7174" name="位图图像" r:id="rId3" imgW="5533333" imgH="2114845" progId="PBrush">
                    <p:embed/>
                  </p:oleObj>
                </mc:Choice>
                <mc:Fallback>
                  <p:oleObj name="位图图像" r:id="rId3" imgW="5533333" imgH="2114845" progId="PBrush">
                    <p:embed/>
                    <p:pic>
                      <p:nvPicPr>
                        <p:cNvPr id="757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 y="1398"/>
                          <a:ext cx="5060" cy="193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1" name="Rectangle 5"/>
            <p:cNvSpPr>
              <a:spLocks noChangeArrowheads="1"/>
            </p:cNvSpPr>
            <p:nvPr/>
          </p:nvSpPr>
          <p:spPr bwMode="auto">
            <a:xfrm>
              <a:off x="340" y="1344"/>
              <a:ext cx="5171" cy="2041"/>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sp>
        <p:nvSpPr>
          <p:cNvPr id="75779" name="标题 4"/>
          <p:cNvSpPr>
            <a:spLocks noGrp="1"/>
          </p:cNvSpPr>
          <p:nvPr>
            <p:ph type="title"/>
          </p:nvPr>
        </p:nvSpPr>
        <p:spPr/>
        <p:txBody>
          <a:bodyPr/>
          <a:lstStyle/>
          <a:p>
            <a:pPr eaLnBrk="1" hangingPunct="1"/>
            <a:r>
              <a:rPr lang="en-US" altLang="zh-CN" dirty="0" smtClean="0"/>
              <a:t>4.2.3 </a:t>
            </a:r>
            <a:r>
              <a:rPr lang="zh-CN" altLang="en-US" dirty="0" smtClean="0"/>
              <a:t>数据分类汇总</a:t>
            </a:r>
            <a:r>
              <a:rPr lang="en-US" altLang="zh-CN" dirty="0" smtClean="0"/>
              <a:t>:</a:t>
            </a:r>
            <a:r>
              <a:rPr lang="zh-CN" altLang="en-US" dirty="0" smtClean="0">
                <a:solidFill>
                  <a:srgbClr val="FF9900"/>
                </a:solidFill>
              </a:rPr>
              <a:t>数据透视表</a:t>
            </a:r>
          </a:p>
        </p:txBody>
      </p:sp>
    </p:spTree>
    <p:extLst>
      <p:ext uri="{BB962C8B-B14F-4D97-AF65-F5344CB8AC3E}">
        <p14:creationId xmlns:p14="http://schemas.microsoft.com/office/powerpoint/2010/main" val="6059993"/>
      </p:ext>
    </p:extLst>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4"/>
          <p:cNvSpPr>
            <a:spLocks noGrp="1"/>
          </p:cNvSpPr>
          <p:nvPr>
            <p:ph type="title"/>
          </p:nvPr>
        </p:nvSpPr>
        <p:spPr/>
        <p:txBody>
          <a:bodyPr/>
          <a:lstStyle/>
          <a:p>
            <a:pPr eaLnBrk="1" hangingPunct="1"/>
            <a:r>
              <a:rPr lang="en-US" altLang="zh-CN" dirty="0" smtClean="0"/>
              <a:t>4.2.3 </a:t>
            </a:r>
            <a:r>
              <a:rPr lang="zh-CN" altLang="en-US" dirty="0" smtClean="0"/>
              <a:t>数据分类汇总</a:t>
            </a:r>
            <a:r>
              <a:rPr lang="en-US" altLang="zh-CN" dirty="0" smtClean="0"/>
              <a:t>:</a:t>
            </a:r>
            <a:r>
              <a:rPr lang="zh-CN" altLang="en-US" dirty="0" smtClean="0">
                <a:solidFill>
                  <a:srgbClr val="FF9900"/>
                </a:solidFill>
              </a:rPr>
              <a:t>数据透视表</a:t>
            </a:r>
          </a:p>
        </p:txBody>
      </p:sp>
      <p:pic>
        <p:nvPicPr>
          <p:cNvPr id="768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27660" y="1070372"/>
            <a:ext cx="4938713" cy="3232547"/>
          </a:xfrm>
          <a:ln w="12700" cap="flat" algn="ctr">
            <a:solidFill>
              <a:srgbClr val="FF0000"/>
            </a:solidFill>
            <a:miter lim="800000"/>
            <a:headEnd/>
            <a:tailEnd/>
          </a:ln>
        </p:spPr>
      </p:pic>
    </p:spTree>
    <p:extLst>
      <p:ext uri="{BB962C8B-B14F-4D97-AF65-F5344CB8AC3E}">
        <p14:creationId xmlns:p14="http://schemas.microsoft.com/office/powerpoint/2010/main" val="2981460820"/>
      </p:ext>
    </p:extLst>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4"/>
          <p:cNvSpPr>
            <a:spLocks noGrp="1"/>
          </p:cNvSpPr>
          <p:nvPr>
            <p:ph type="title"/>
          </p:nvPr>
        </p:nvSpPr>
        <p:spPr/>
        <p:txBody>
          <a:bodyPr/>
          <a:lstStyle/>
          <a:p>
            <a:pPr eaLnBrk="1" hangingPunct="1"/>
            <a:r>
              <a:rPr lang="en-US" altLang="zh-CN" dirty="0" smtClean="0"/>
              <a:t>4.2.4 </a:t>
            </a:r>
            <a:r>
              <a:rPr lang="zh-CN" altLang="en-US" dirty="0" smtClean="0"/>
              <a:t>数据分类汇总</a:t>
            </a:r>
            <a:r>
              <a:rPr lang="en-US" altLang="zh-CN" dirty="0" smtClean="0"/>
              <a:t>:</a:t>
            </a:r>
            <a:r>
              <a:rPr lang="en-US" altLang="zh-CN" dirty="0" smtClean="0">
                <a:solidFill>
                  <a:srgbClr val="FF9900"/>
                </a:solidFill>
              </a:rPr>
              <a:t>D</a:t>
            </a:r>
            <a:r>
              <a:rPr lang="zh-CN" altLang="en-US" dirty="0" smtClean="0">
                <a:solidFill>
                  <a:srgbClr val="FF9900"/>
                </a:solidFill>
              </a:rPr>
              <a:t>函数和模拟运算表</a:t>
            </a:r>
          </a:p>
        </p:txBody>
      </p:sp>
      <p:sp>
        <p:nvSpPr>
          <p:cNvPr id="77827" name="Rectangle 3"/>
          <p:cNvSpPr>
            <a:spLocks noGrp="1" noChangeArrowheads="1"/>
          </p:cNvSpPr>
          <p:nvPr>
            <p:ph idx="1"/>
          </p:nvPr>
        </p:nvSpPr>
        <p:spPr>
          <a:xfrm>
            <a:off x="1682353" y="1371601"/>
            <a:ext cx="5861447" cy="3450431"/>
          </a:xfrm>
        </p:spPr>
        <p:txBody>
          <a:bodyPr/>
          <a:lstStyle/>
          <a:p>
            <a:pPr eaLnBrk="1" hangingPunct="1"/>
            <a:r>
              <a:rPr lang="en-US" altLang="zh-CN" smtClean="0"/>
              <a:t>D</a:t>
            </a:r>
            <a:r>
              <a:rPr lang="zh-CN" altLang="en-US" smtClean="0"/>
              <a:t>函数</a:t>
            </a:r>
          </a:p>
          <a:p>
            <a:pPr eaLnBrk="1" hangingPunct="1"/>
            <a:r>
              <a:rPr lang="zh-CN" altLang="en-US" smtClean="0"/>
              <a:t>模拟运算表</a:t>
            </a:r>
          </a:p>
          <a:p>
            <a:pPr eaLnBrk="1" hangingPunct="1"/>
            <a:r>
              <a:rPr lang="zh-CN" altLang="en-US" smtClean="0"/>
              <a:t>生成时间序列</a:t>
            </a:r>
          </a:p>
          <a:p>
            <a:pPr eaLnBrk="1" hangingPunct="1"/>
            <a:r>
              <a:rPr lang="zh-CN" altLang="en-US" smtClean="0"/>
              <a:t>统计不同规模销量的发生次数以及概率分布</a:t>
            </a:r>
          </a:p>
        </p:txBody>
      </p:sp>
    </p:spTree>
    <p:extLst>
      <p:ext uri="{BB962C8B-B14F-4D97-AF65-F5344CB8AC3E}">
        <p14:creationId xmlns:p14="http://schemas.microsoft.com/office/powerpoint/2010/main" val="2211475112"/>
      </p:ext>
    </p:extLst>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518048" y="750094"/>
            <a:ext cx="6001940" cy="475060"/>
          </a:xfrm>
        </p:spPr>
        <p:txBody>
          <a:bodyPr/>
          <a:lstStyle/>
          <a:p>
            <a:pPr eaLnBrk="1" hangingPunct="1"/>
            <a:r>
              <a:rPr lang="zh-CN" altLang="en-US" smtClean="0"/>
              <a:t>一、 </a:t>
            </a:r>
            <a:r>
              <a:rPr lang="en-US" altLang="zh-CN" smtClean="0"/>
              <a:t>D</a:t>
            </a:r>
            <a:r>
              <a:rPr lang="zh-CN" altLang="en-US" smtClean="0"/>
              <a:t>函数</a:t>
            </a:r>
          </a:p>
        </p:txBody>
      </p:sp>
      <p:sp>
        <p:nvSpPr>
          <p:cNvPr id="78851" name="Rectangle 3"/>
          <p:cNvSpPr>
            <a:spLocks noGrp="1" noChangeArrowheads="1"/>
          </p:cNvSpPr>
          <p:nvPr>
            <p:ph idx="1"/>
          </p:nvPr>
        </p:nvSpPr>
        <p:spPr>
          <a:xfrm>
            <a:off x="1813323" y="1117997"/>
            <a:ext cx="5526881" cy="3476625"/>
          </a:xfrm>
        </p:spPr>
        <p:txBody>
          <a:bodyPr/>
          <a:lstStyle/>
          <a:p>
            <a:pPr eaLnBrk="1" hangingPunct="1"/>
            <a:r>
              <a:rPr lang="en-US" altLang="zh-CN" smtClean="0"/>
              <a:t>D</a:t>
            </a:r>
            <a:r>
              <a:rPr lang="zh-CN" altLang="en-US" smtClean="0"/>
              <a:t>函数：对数据清单或数据库中的数据进行分析有 </a:t>
            </a:r>
            <a:r>
              <a:rPr lang="en-US" altLang="zh-CN" smtClean="0"/>
              <a:t>12</a:t>
            </a:r>
            <a:r>
              <a:rPr lang="zh-CN" altLang="en-US" smtClean="0"/>
              <a:t>个数据库内建函数。</a:t>
            </a:r>
          </a:p>
          <a:p>
            <a:pPr eaLnBrk="1" hangingPunct="1"/>
            <a:r>
              <a:rPr lang="zh-CN" altLang="en-US" smtClean="0"/>
              <a:t>常用的</a:t>
            </a:r>
            <a:r>
              <a:rPr lang="en-US" altLang="zh-CN" smtClean="0"/>
              <a:t>D</a:t>
            </a:r>
            <a:r>
              <a:rPr lang="zh-CN" altLang="en-US" smtClean="0"/>
              <a:t>函数包括：</a:t>
            </a:r>
          </a:p>
          <a:p>
            <a:pPr lvl="1" eaLnBrk="1" hangingPunct="1"/>
            <a:r>
              <a:rPr lang="en-US" altLang="zh-CN" smtClean="0"/>
              <a:t>DSUM()</a:t>
            </a:r>
          </a:p>
          <a:p>
            <a:pPr lvl="1" eaLnBrk="1" hangingPunct="1"/>
            <a:r>
              <a:rPr lang="en-US" altLang="zh-CN" smtClean="0"/>
              <a:t>DAVERAGE()</a:t>
            </a:r>
          </a:p>
          <a:p>
            <a:pPr lvl="1" eaLnBrk="1" hangingPunct="1"/>
            <a:r>
              <a:rPr lang="en-US" altLang="zh-CN" smtClean="0"/>
              <a:t>DCOUNT()</a:t>
            </a:r>
          </a:p>
          <a:p>
            <a:pPr lvl="1" eaLnBrk="1" hangingPunct="1"/>
            <a:r>
              <a:rPr lang="en-US" altLang="zh-CN" smtClean="0"/>
              <a:t>DCOUNTA()</a:t>
            </a:r>
          </a:p>
          <a:p>
            <a:pPr lvl="1" eaLnBrk="1" hangingPunct="1"/>
            <a:endParaRPr lang="zh-CN" altLang="en-US" smtClean="0"/>
          </a:p>
        </p:txBody>
      </p:sp>
      <p:sp>
        <p:nvSpPr>
          <p:cNvPr id="4" name="标题 4"/>
          <p:cNvSpPr txBox="1">
            <a:spLocks/>
          </p:cNvSpPr>
          <p:nvPr/>
        </p:nvSpPr>
        <p:spPr bwMode="auto">
          <a:xfrm>
            <a:off x="2000250" y="128588"/>
            <a:ext cx="5657850" cy="475060"/>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1301122519"/>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176228" y="2931790"/>
            <a:ext cx="4907941" cy="1986205"/>
          </a:xfrm>
          <a:prstGeom prst="rect">
            <a:avLst/>
          </a:prstGeom>
        </p:spPr>
      </p:pic>
      <p:sp>
        <p:nvSpPr>
          <p:cNvPr id="2" name="TextBox 1"/>
          <p:cNvSpPr txBox="1"/>
          <p:nvPr/>
        </p:nvSpPr>
        <p:spPr>
          <a:xfrm rot="5400000">
            <a:off x="1469252" y="3830491"/>
            <a:ext cx="123432" cy="225703"/>
          </a:xfrm>
          <a:prstGeom prst="rect">
            <a:avLst/>
          </a:prstGeom>
          <a:noFill/>
        </p:spPr>
        <p:txBody>
          <a:bodyPr wrap="none" lIns="0" tIns="0" rIns="0" rtlCol="0">
            <a:spAutoFit/>
          </a:bodyPr>
          <a:lstStyle/>
          <a:p>
            <a:pPr>
              <a:lnSpc>
                <a:spcPts val="13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&amp;</a:t>
            </a:r>
          </a:p>
        </p:txBody>
      </p:sp>
      <p:sp>
        <p:nvSpPr>
          <p:cNvPr id="8" name="TextBox 1"/>
          <p:cNvSpPr txBox="1"/>
          <p:nvPr/>
        </p:nvSpPr>
        <p:spPr>
          <a:xfrm>
            <a:off x="6437638" y="3600101"/>
            <a:ext cx="2238818" cy="892552"/>
          </a:xfrm>
          <a:prstGeom prst="rect">
            <a:avLst/>
          </a:prstGeom>
          <a:noFill/>
        </p:spPr>
        <p:txBody>
          <a:bodyPr wrap="square" lIns="0" tIns="0" rIns="0" rtlCol="0">
            <a:spAutoFit/>
          </a:bodyPr>
          <a:lstStyle/>
          <a:p>
            <a:pPr>
              <a:lnSpc>
                <a:spcPts val="1500"/>
              </a:lnSpc>
            </a:pPr>
            <a:r>
              <a:rPr lang="en-US" altLang="zh-CN" sz="1197" dirty="0">
                <a:solidFill>
                  <a:srgbClr val="990000"/>
                </a:solidFill>
                <a:latin typeface="微软雅黑" panose="020B0503020204020204" pitchFamily="34" charset="-122"/>
                <a:ea typeface="微软雅黑" panose="020B0503020204020204" pitchFamily="34" charset="-122"/>
                <a:cs typeface="Wingdings" pitchFamily="18" charset="0"/>
              </a:rPr>
              <a:t></a:t>
            </a: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制定一套切实可行的</a:t>
            </a:r>
            <a:endPar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endParaRPr>
          </a:p>
          <a:p>
            <a:pPr>
              <a:lnSpc>
                <a:spcPts val="1725"/>
              </a:lnSpc>
            </a:pP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数据挖掘</a:t>
            </a:r>
            <a:r>
              <a:rPr lang="zh-CN" altLang="en-US" sz="1197" dirty="0">
                <a:solidFill>
                  <a:srgbClr val="990000"/>
                </a:solidFill>
                <a:latin typeface="微软雅黑" panose="020B0503020204020204" pitchFamily="34" charset="-122"/>
                <a:ea typeface="微软雅黑" panose="020B0503020204020204" pitchFamily="34" charset="-122"/>
                <a:cs typeface="微软雅黑" pitchFamily="18" charset="0"/>
              </a:rPr>
              <a:t>实现方法论</a:t>
            </a:r>
            <a:r>
              <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rPr>
              <a:t>。</a:t>
            </a:r>
          </a:p>
          <a:p>
            <a:pPr>
              <a:lnSpc>
                <a:spcPts val="1725"/>
              </a:lnSpc>
            </a:pPr>
            <a:r>
              <a:rPr lang="en-US" altLang="zh-CN" sz="1197" dirty="0">
                <a:solidFill>
                  <a:srgbClr val="990000"/>
                </a:solidFill>
                <a:latin typeface="微软雅黑" panose="020B0503020204020204" pitchFamily="34" charset="-122"/>
                <a:ea typeface="微软雅黑" panose="020B0503020204020204" pitchFamily="34" charset="-122"/>
                <a:cs typeface="Wingdings" pitchFamily="18" charset="0"/>
              </a:rPr>
              <a:t></a:t>
            </a:r>
            <a:r>
              <a:rPr lang="zh-CN" altLang="en-US" sz="1197" dirty="0">
                <a:solidFill>
                  <a:srgbClr val="990000"/>
                </a:solidFill>
                <a:latin typeface="微软雅黑" panose="020B0503020204020204" pitchFamily="34" charset="-122"/>
                <a:ea typeface="微软雅黑" panose="020B0503020204020204" pitchFamily="34" charset="-122"/>
                <a:cs typeface="微软雅黑" pitchFamily="18" charset="0"/>
              </a:rPr>
              <a:t>基于</a:t>
            </a: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模型结果构建端</a:t>
            </a:r>
            <a:endPar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endParaRPr>
          </a:p>
          <a:p>
            <a:pPr>
              <a:lnSpc>
                <a:spcPts val="1725"/>
              </a:lnSpc>
            </a:pP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到端的应用支撑</a:t>
            </a:r>
            <a:endPar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endParaRPr>
          </a:p>
        </p:txBody>
      </p:sp>
      <p:sp>
        <p:nvSpPr>
          <p:cNvPr id="9" name="TextBox 1"/>
          <p:cNvSpPr txBox="1"/>
          <p:nvPr/>
        </p:nvSpPr>
        <p:spPr>
          <a:xfrm>
            <a:off x="1847850" y="4262054"/>
            <a:ext cx="615553" cy="559127"/>
          </a:xfrm>
          <a:prstGeom prst="rect">
            <a:avLst/>
          </a:prstGeom>
          <a:noFill/>
        </p:spPr>
        <p:txBody>
          <a:bodyPr wrap="none" lIns="0" tIns="0" rIns="0" rtlCol="0">
            <a:spAutoFit/>
          </a:bodyPr>
          <a:lstStyle/>
          <a:p>
            <a:pPr>
              <a:lnSpc>
                <a:spcPts val="1125"/>
              </a:lnSpc>
              <a:tabLst>
                <a:tab pos="152400" algn="l"/>
              </a:tabLst>
            </a:pPr>
            <a:r>
              <a:rPr lang="en-US" altLang="zh-CN" smtClean="0">
                <a:latin typeface="微软雅黑" panose="020B0503020204020204" pitchFamily="34" charset="-122"/>
                <a:ea typeface="微软雅黑" panose="020B0503020204020204" pitchFamily="34" charset="-122"/>
              </a:rPr>
              <a:t>	</a:t>
            </a:r>
            <a:r>
              <a:rPr lang="zh-CN" altLang="en-US" sz="900">
                <a:latin typeface="微软雅黑" panose="020B0503020204020204" pitchFamily="34" charset="-122"/>
                <a:ea typeface="微软雅黑" panose="020B0503020204020204" pitchFamily="34" charset="-122"/>
              </a:rPr>
              <a:t>业务理解</a:t>
            </a:r>
            <a:endParaRPr lang="en-US" altLang="zh-CN" smtClean="0">
              <a:latin typeface="微软雅黑" panose="020B0503020204020204" pitchFamily="34" charset="-122"/>
              <a:ea typeface="微软雅黑" panose="020B0503020204020204" pitchFamily="34" charset="-122"/>
            </a:endParaRPr>
          </a:p>
          <a:p>
            <a:pPr>
              <a:lnSpc>
                <a:spcPts val="750"/>
              </a:lnSpc>
            </a:pPr>
            <a:endParaRPr lang="en-US" altLang="zh-CN" smtClean="0">
              <a:latin typeface="微软雅黑" panose="020B0503020204020204" pitchFamily="34" charset="-122"/>
              <a:ea typeface="微软雅黑" panose="020B0503020204020204" pitchFamily="34" charset="-122"/>
            </a:endParaRPr>
          </a:p>
          <a:p>
            <a:pPr>
              <a:lnSpc>
                <a:spcPts val="750"/>
              </a:lnSpc>
            </a:pPr>
            <a:endParaRPr lang="en-US" altLang="zh-CN" smtClean="0">
              <a:latin typeface="微软雅黑" panose="020B0503020204020204" pitchFamily="34" charset="-122"/>
              <a:ea typeface="微软雅黑" panose="020B0503020204020204" pitchFamily="34" charset="-122"/>
            </a:endParaRPr>
          </a:p>
          <a:p>
            <a:pPr>
              <a:lnSpc>
                <a:spcPts val="1275"/>
              </a:lnSpc>
              <a:tabLst>
                <a:tab pos="152400" algn="l"/>
              </a:tabLst>
            </a:pPr>
            <a:r>
              <a:rPr lang="en-US" altLang="zh-CN" sz="900">
                <a:solidFill>
                  <a:srgbClr val="000000"/>
                </a:solidFill>
                <a:latin typeface="微软雅黑" panose="020B0503020204020204" pitchFamily="34" charset="-122"/>
                <a:ea typeface="微软雅黑" panose="020B0503020204020204" pitchFamily="34" charset="-122"/>
                <a:cs typeface="Times New Roman" pitchFamily="18" charset="0"/>
              </a:rPr>
              <a:t>数据仓库</a:t>
            </a:r>
          </a:p>
        </p:txBody>
      </p:sp>
      <p:sp>
        <p:nvSpPr>
          <p:cNvPr id="10" name="TextBox 1"/>
          <p:cNvSpPr txBox="1"/>
          <p:nvPr/>
        </p:nvSpPr>
        <p:spPr>
          <a:xfrm>
            <a:off x="4555435" y="3096587"/>
            <a:ext cx="538609" cy="187231"/>
          </a:xfrm>
          <a:prstGeom prst="rect">
            <a:avLst/>
          </a:prstGeom>
          <a:noFill/>
        </p:spPr>
        <p:txBody>
          <a:bodyPr wrap="none" lIns="0" tIns="0" rIns="0" rtlCol="0">
            <a:spAutoFit/>
          </a:bodyPr>
          <a:lstStyle/>
          <a:p>
            <a:pPr>
              <a:lnSpc>
                <a:spcPts val="1125"/>
              </a:lnSpc>
              <a:tabLst>
                <a:tab pos="114300" algn="l"/>
              </a:tabLst>
            </a:pPr>
            <a:r>
              <a:rPr lang="zh-CN" altLang="en-US" sz="1050" b="1">
                <a:solidFill>
                  <a:srgbClr val="000000"/>
                </a:solidFill>
                <a:latin typeface="微软雅黑" panose="020B0503020204020204" pitchFamily="34" charset="-122"/>
                <a:ea typeface="微软雅黑" panose="020B0503020204020204" pitchFamily="34" charset="-122"/>
                <a:cs typeface="微软雅黑" pitchFamily="18" charset="0"/>
              </a:rPr>
              <a:t>算法选择</a:t>
            </a:r>
            <a:endParaRPr lang="en-US" altLang="zh-CN" sz="1050" b="1">
              <a:solidFill>
                <a:srgbClr val="000000"/>
              </a:solidFill>
              <a:latin typeface="微软雅黑" panose="020B0503020204020204" pitchFamily="34" charset="-122"/>
              <a:ea typeface="微软雅黑" panose="020B0503020204020204" pitchFamily="34" charset="-122"/>
              <a:cs typeface="微软雅黑" pitchFamily="18" charset="0"/>
            </a:endParaRPr>
          </a:p>
        </p:txBody>
      </p:sp>
      <p:sp>
        <p:nvSpPr>
          <p:cNvPr id="11" name="TextBox 1"/>
          <p:cNvSpPr txBox="1"/>
          <p:nvPr/>
        </p:nvSpPr>
        <p:spPr>
          <a:xfrm>
            <a:off x="2581275" y="3985829"/>
            <a:ext cx="461665" cy="187231"/>
          </a:xfrm>
          <a:prstGeom prst="rect">
            <a:avLst/>
          </a:prstGeom>
          <a:noFill/>
        </p:spPr>
        <p:txBody>
          <a:bodyPr wrap="none" lIns="0" tIns="0" rIns="0" rtlCol="0">
            <a:spAutoFit/>
          </a:bodyPr>
          <a:lstStyle/>
          <a:p>
            <a:pPr>
              <a:lnSpc>
                <a:spcPts val="1125"/>
              </a:lnSpc>
            </a:pPr>
            <a:r>
              <a:rPr lang="en-US" altLang="zh-CN" sz="900" b="1">
                <a:solidFill>
                  <a:srgbClr val="000000"/>
                </a:solidFill>
                <a:latin typeface="微软雅黑" panose="020B0503020204020204" pitchFamily="34" charset="-122"/>
                <a:ea typeface="微软雅黑" panose="020B0503020204020204" pitchFamily="34" charset="-122"/>
                <a:cs typeface="微软雅黑" pitchFamily="18" charset="0"/>
              </a:rPr>
              <a:t>指标设计</a:t>
            </a:r>
          </a:p>
        </p:txBody>
      </p:sp>
      <p:sp>
        <p:nvSpPr>
          <p:cNvPr id="12" name="TextBox 1"/>
          <p:cNvSpPr txBox="1"/>
          <p:nvPr/>
        </p:nvSpPr>
        <p:spPr>
          <a:xfrm>
            <a:off x="5419725" y="3366704"/>
            <a:ext cx="461665" cy="187231"/>
          </a:xfrm>
          <a:prstGeom prst="rect">
            <a:avLst/>
          </a:prstGeom>
          <a:noFill/>
        </p:spPr>
        <p:txBody>
          <a:bodyPr wrap="none" lIns="0" tIns="0" rIns="0" rtlCol="0">
            <a:spAutoFit/>
          </a:bodyPr>
          <a:lstStyle/>
          <a:p>
            <a:pPr>
              <a:lnSpc>
                <a:spcPts val="1125"/>
              </a:lnSpc>
              <a:tabLst>
                <a:tab pos="114300" algn="l"/>
              </a:tabLst>
            </a:pPr>
            <a:r>
              <a:rPr lang="en-US" altLang="zh-CN" sz="900" b="1" err="1">
                <a:solidFill>
                  <a:srgbClr val="000000"/>
                </a:solidFill>
                <a:latin typeface="微软雅黑" panose="020B0503020204020204" pitchFamily="34" charset="-122"/>
                <a:ea typeface="微软雅黑" panose="020B0503020204020204" pitchFamily="34" charset="-122"/>
                <a:cs typeface="微软雅黑" pitchFamily="18" charset="0"/>
              </a:rPr>
              <a:t>模型评估</a:t>
            </a:r>
            <a:endParaRPr lang="en-US" altLang="zh-CN" sz="900" b="1">
              <a:solidFill>
                <a:srgbClr val="000000"/>
              </a:solidFill>
              <a:latin typeface="微软雅黑" panose="020B0503020204020204" pitchFamily="34" charset="-122"/>
              <a:ea typeface="微软雅黑" panose="020B0503020204020204" pitchFamily="34" charset="-122"/>
              <a:cs typeface="微软雅黑" pitchFamily="18" charset="0"/>
            </a:endParaRPr>
          </a:p>
        </p:txBody>
      </p:sp>
      <p:sp>
        <p:nvSpPr>
          <p:cNvPr id="14" name="TextBox 1"/>
          <p:cNvSpPr txBox="1"/>
          <p:nvPr/>
        </p:nvSpPr>
        <p:spPr>
          <a:xfrm>
            <a:off x="4152900" y="4697111"/>
            <a:ext cx="461665" cy="187231"/>
          </a:xfrm>
          <a:prstGeom prst="rect">
            <a:avLst/>
          </a:prstGeom>
          <a:noFill/>
        </p:spPr>
        <p:txBody>
          <a:bodyPr wrap="none" lIns="0" tIns="0" rIns="0" rtlCol="0">
            <a:spAutoFit/>
          </a:bodyPr>
          <a:lstStyle/>
          <a:p>
            <a:pPr>
              <a:lnSpc>
                <a:spcPts val="1125"/>
              </a:lnSpc>
              <a:tabLst>
                <a:tab pos="114300" algn="l"/>
              </a:tabLst>
            </a:pPr>
            <a:r>
              <a:rPr lang="en-US" altLang="zh-CN" sz="900" b="1" err="1">
                <a:solidFill>
                  <a:srgbClr val="000000"/>
                </a:solidFill>
                <a:latin typeface="微软雅黑" panose="020B0503020204020204" pitchFamily="34" charset="-122"/>
                <a:ea typeface="微软雅黑" panose="020B0503020204020204" pitchFamily="34" charset="-122"/>
                <a:cs typeface="微软雅黑" pitchFamily="18" charset="0"/>
              </a:rPr>
              <a:t>模型优化</a:t>
            </a:r>
            <a:endParaRPr lang="en-US" altLang="zh-CN" sz="900" b="1">
              <a:solidFill>
                <a:srgbClr val="000000"/>
              </a:solidFill>
              <a:latin typeface="微软雅黑" panose="020B0503020204020204" pitchFamily="34" charset="-122"/>
              <a:ea typeface="微软雅黑" panose="020B0503020204020204" pitchFamily="34" charset="-122"/>
              <a:cs typeface="微软雅黑" pitchFamily="18" charset="0"/>
            </a:endParaRPr>
          </a:p>
        </p:txBody>
      </p:sp>
      <p:sp>
        <p:nvSpPr>
          <p:cNvPr id="15" name="TextBox 1"/>
          <p:cNvSpPr txBox="1"/>
          <p:nvPr/>
        </p:nvSpPr>
        <p:spPr>
          <a:xfrm>
            <a:off x="1476375" y="3566729"/>
            <a:ext cx="134652" cy="366767"/>
          </a:xfrm>
          <a:prstGeom prst="rect">
            <a:avLst/>
          </a:prstGeom>
          <a:noFill/>
        </p:spPr>
        <p:txBody>
          <a:bodyPr wrap="none" lIns="0" tIns="0" rIns="0" rtlCol="0">
            <a:spAutoFit/>
          </a:bodyPr>
          <a:lstStyle/>
          <a:p>
            <a:pPr>
              <a:lnSpc>
                <a:spcPts val="13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确</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定</a:t>
            </a:r>
          </a:p>
        </p:txBody>
      </p:sp>
      <p:sp>
        <p:nvSpPr>
          <p:cNvPr id="16" name="TextBox 1"/>
          <p:cNvSpPr txBox="1"/>
          <p:nvPr/>
        </p:nvSpPr>
        <p:spPr>
          <a:xfrm>
            <a:off x="1476375" y="3966778"/>
            <a:ext cx="134652" cy="931024"/>
          </a:xfrm>
          <a:prstGeom prst="rect">
            <a:avLst/>
          </a:prstGeom>
          <a:noFill/>
        </p:spPr>
        <p:txBody>
          <a:bodyPr wrap="none" lIns="0" tIns="0" rIns="0" rtlCol="0">
            <a:spAutoFit/>
          </a:bodyPr>
          <a:lstStyle/>
          <a:p>
            <a:pPr>
              <a:lnSpc>
                <a:spcPts val="13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理</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解</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业</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务</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问</a:t>
            </a:r>
          </a:p>
          <a:p>
            <a:pPr>
              <a:lnSpc>
                <a:spcPts val="1050"/>
              </a:lnSpc>
            </a:pPr>
            <a:r>
              <a:rPr lang="en-US" altLang="zh-CN" sz="1052" b="1">
                <a:solidFill>
                  <a:srgbClr val="000000"/>
                </a:solidFill>
                <a:latin typeface="微软雅黑" panose="020B0503020204020204" pitchFamily="34" charset="-122"/>
                <a:ea typeface="微软雅黑" panose="020B0503020204020204" pitchFamily="34" charset="-122"/>
                <a:cs typeface="微软雅黑" pitchFamily="18" charset="0"/>
              </a:rPr>
              <a:t>题</a:t>
            </a:r>
          </a:p>
        </p:txBody>
      </p:sp>
      <p:sp>
        <p:nvSpPr>
          <p:cNvPr id="17" name="TextBox 1"/>
          <p:cNvSpPr txBox="1"/>
          <p:nvPr/>
        </p:nvSpPr>
        <p:spPr>
          <a:xfrm>
            <a:off x="5419725" y="4062029"/>
            <a:ext cx="577081" cy="187231"/>
          </a:xfrm>
          <a:prstGeom prst="rect">
            <a:avLst/>
          </a:prstGeom>
          <a:noFill/>
        </p:spPr>
        <p:txBody>
          <a:bodyPr wrap="none" lIns="0" tIns="0" rIns="0" rtlCol="0">
            <a:spAutoFit/>
          </a:bodyPr>
          <a:lstStyle/>
          <a:p>
            <a:pPr>
              <a:lnSpc>
                <a:spcPts val="1125"/>
              </a:lnSpc>
            </a:pPr>
            <a:r>
              <a:rPr lang="zh-CN" altLang="en-US" sz="900" b="1" dirty="0">
                <a:solidFill>
                  <a:srgbClr val="990000"/>
                </a:solidFill>
                <a:latin typeface="微软雅黑" panose="020B0503020204020204" pitchFamily="34" charset="-122"/>
                <a:ea typeface="微软雅黑" panose="020B0503020204020204" pitchFamily="34" charset="-122"/>
                <a:cs typeface="微软雅黑" pitchFamily="18" charset="0"/>
              </a:rPr>
              <a:t>数据可视化</a:t>
            </a:r>
            <a:endParaRPr lang="en-US" altLang="zh-CN" sz="900" b="1" dirty="0">
              <a:solidFill>
                <a:srgbClr val="990000"/>
              </a:solidFill>
              <a:latin typeface="微软雅黑" panose="020B0503020204020204" pitchFamily="34" charset="-122"/>
              <a:ea typeface="微软雅黑" panose="020B0503020204020204" pitchFamily="34" charset="-122"/>
              <a:cs typeface="微软雅黑" pitchFamily="18" charset="0"/>
            </a:endParaRPr>
          </a:p>
        </p:txBody>
      </p:sp>
      <p:sp>
        <p:nvSpPr>
          <p:cNvPr id="18" name="TextBox 1"/>
          <p:cNvSpPr txBox="1"/>
          <p:nvPr/>
        </p:nvSpPr>
        <p:spPr>
          <a:xfrm>
            <a:off x="3171766" y="2960733"/>
            <a:ext cx="1197456" cy="1033616"/>
          </a:xfrm>
          <a:prstGeom prst="rect">
            <a:avLst/>
          </a:prstGeom>
          <a:noFill/>
        </p:spPr>
        <p:txBody>
          <a:bodyPr wrap="square" lIns="0" tIns="0" rIns="0" rtlCol="0">
            <a:spAutoFit/>
          </a:bodyPr>
          <a:lstStyle/>
          <a:p>
            <a:pPr>
              <a:lnSpc>
                <a:spcPts val="2325"/>
              </a:lnSpc>
              <a:tabLst>
                <a:tab pos="742950" algn="l"/>
              </a:tabLst>
            </a:pPr>
            <a:r>
              <a:rPr lang="en-US" altLang="zh-CN" sz="2096">
                <a:solidFill>
                  <a:srgbClr val="990000"/>
                </a:solidFill>
                <a:latin typeface="微软雅黑" panose="020B0503020204020204" pitchFamily="34" charset="-122"/>
                <a:ea typeface="微软雅黑" panose="020B0503020204020204" pitchFamily="34" charset="-122"/>
                <a:cs typeface="Corbel" pitchFamily="18" charset="0"/>
              </a:rPr>
              <a:t> </a:t>
            </a:r>
          </a:p>
          <a:p>
            <a:pPr>
              <a:lnSpc>
                <a:spcPts val="750"/>
              </a:lnSpc>
            </a:pPr>
            <a:endParaRPr lang="en-US" altLang="zh-CN" smtClean="0">
              <a:latin typeface="微软雅黑" panose="020B0503020204020204" pitchFamily="34" charset="-122"/>
              <a:ea typeface="微软雅黑" panose="020B0503020204020204" pitchFamily="34" charset="-122"/>
            </a:endParaRPr>
          </a:p>
          <a:p>
            <a:pPr>
              <a:lnSpc>
                <a:spcPts val="750"/>
              </a:lnSpc>
            </a:pPr>
            <a:endParaRPr lang="en-US" altLang="zh-CN" smtClean="0">
              <a:latin typeface="微软雅黑" panose="020B0503020204020204" pitchFamily="34" charset="-122"/>
              <a:ea typeface="微软雅黑" panose="020B0503020204020204" pitchFamily="34" charset="-122"/>
            </a:endParaRPr>
          </a:p>
          <a:p>
            <a:pPr>
              <a:lnSpc>
                <a:spcPts val="750"/>
              </a:lnSpc>
            </a:pPr>
            <a:endParaRPr lang="en-US" altLang="zh-CN" sz="825">
              <a:latin typeface="微软雅黑" panose="020B0503020204020204" pitchFamily="34" charset="-122"/>
              <a:ea typeface="微软雅黑" panose="020B0503020204020204" pitchFamily="34" charset="-122"/>
            </a:endParaRPr>
          </a:p>
          <a:p>
            <a:pPr>
              <a:lnSpc>
                <a:spcPts val="1200"/>
              </a:lnSpc>
              <a:tabLst>
                <a:tab pos="742950" algn="l"/>
              </a:tabLst>
            </a:pPr>
            <a:r>
              <a:rPr lang="en-US" altLang="zh-CN" sz="825">
                <a:latin typeface="微软雅黑" panose="020B0503020204020204" pitchFamily="34" charset="-122"/>
                <a:ea typeface="微软雅黑" panose="020B0503020204020204" pitchFamily="34" charset="-122"/>
              </a:rPr>
              <a:t>                   </a:t>
            </a:r>
            <a:r>
              <a:rPr lang="zh-CN" altLang="en-US" sz="900">
                <a:latin typeface="微软雅黑" panose="020B0503020204020204" pitchFamily="34" charset="-122"/>
                <a:ea typeface="微软雅黑" panose="020B0503020204020204" pitchFamily="34" charset="-122"/>
              </a:rPr>
              <a:t>数据探索</a:t>
            </a:r>
            <a:endParaRPr lang="en-US" altLang="zh-CN" sz="900" b="1">
              <a:solidFill>
                <a:srgbClr val="000000"/>
              </a:solidFill>
              <a:latin typeface="微软雅黑" panose="020B0503020204020204" pitchFamily="34" charset="-122"/>
              <a:ea typeface="微软雅黑" panose="020B0503020204020204" pitchFamily="34" charset="-122"/>
              <a:cs typeface="微软雅黑" pitchFamily="18" charset="0"/>
            </a:endParaRPr>
          </a:p>
          <a:p>
            <a:pPr>
              <a:lnSpc>
                <a:spcPts val="1800"/>
              </a:lnSpc>
              <a:tabLst>
                <a:tab pos="742950" algn="l"/>
              </a:tabLst>
            </a:pPr>
            <a:r>
              <a:rPr lang="en-US" altLang="zh-CN" sz="900" b="1" err="1">
                <a:solidFill>
                  <a:srgbClr val="000000"/>
                </a:solidFill>
                <a:latin typeface="微软雅黑" panose="020B0503020204020204" pitchFamily="34" charset="-122"/>
                <a:ea typeface="微软雅黑" panose="020B0503020204020204" pitchFamily="34" charset="-122"/>
                <a:cs typeface="微软雅黑" pitchFamily="18" charset="0"/>
              </a:rPr>
              <a:t>数据</a:t>
            </a:r>
            <a:r>
              <a:rPr lang="zh-CN" altLang="en-US" sz="900" b="1">
                <a:solidFill>
                  <a:srgbClr val="000000"/>
                </a:solidFill>
                <a:latin typeface="微软雅黑" panose="020B0503020204020204" pitchFamily="34" charset="-122"/>
                <a:ea typeface="微软雅黑" panose="020B0503020204020204" pitchFamily="34" charset="-122"/>
                <a:cs typeface="微软雅黑" pitchFamily="18" charset="0"/>
              </a:rPr>
              <a:t>提取</a:t>
            </a:r>
            <a:endParaRPr lang="en-US" altLang="zh-CN" sz="900" b="1">
              <a:solidFill>
                <a:srgbClr val="000000"/>
              </a:solidFill>
              <a:latin typeface="微软雅黑" panose="020B0503020204020204" pitchFamily="34" charset="-122"/>
              <a:ea typeface="微软雅黑" panose="020B0503020204020204" pitchFamily="34" charset="-122"/>
              <a:cs typeface="微软雅黑" pitchFamily="18" charset="0"/>
            </a:endParaRPr>
          </a:p>
        </p:txBody>
      </p:sp>
      <p:sp>
        <p:nvSpPr>
          <p:cNvPr id="20" name="TextBox 1"/>
          <p:cNvSpPr txBox="1"/>
          <p:nvPr/>
        </p:nvSpPr>
        <p:spPr>
          <a:xfrm>
            <a:off x="6415063" y="915566"/>
            <a:ext cx="1692771" cy="1264449"/>
          </a:xfrm>
          <a:prstGeom prst="rect">
            <a:avLst/>
          </a:prstGeom>
          <a:noFill/>
        </p:spPr>
        <p:txBody>
          <a:bodyPr wrap="none" lIns="0" tIns="0" rIns="0" rtlCol="0">
            <a:spAutoFit/>
          </a:bodyPr>
          <a:lstStyle/>
          <a:p>
            <a:pPr>
              <a:lnSpc>
                <a:spcPts val="750"/>
              </a:lnSpc>
            </a:pPr>
            <a:endParaRPr lang="en-US" altLang="zh-CN" dirty="0" smtClean="0">
              <a:latin typeface="微软雅黑" panose="020B0503020204020204" pitchFamily="34" charset="-122"/>
              <a:ea typeface="微软雅黑" panose="020B0503020204020204" pitchFamily="34" charset="-122"/>
            </a:endParaRPr>
          </a:p>
          <a:p>
            <a:pPr>
              <a:lnSpc>
                <a:spcPts val="750"/>
              </a:lnSpc>
            </a:pPr>
            <a:endParaRPr lang="en-US" altLang="zh-CN" dirty="0" smtClean="0">
              <a:latin typeface="微软雅黑" panose="020B0503020204020204" pitchFamily="34" charset="-122"/>
              <a:ea typeface="微软雅黑" panose="020B0503020204020204" pitchFamily="34" charset="-122"/>
            </a:endParaRPr>
          </a:p>
          <a:p>
            <a:pPr>
              <a:lnSpc>
                <a:spcPts val="750"/>
              </a:lnSpc>
            </a:pPr>
            <a:endParaRPr lang="en-US" altLang="zh-CN" dirty="0" smtClean="0">
              <a:latin typeface="微软雅黑" panose="020B0503020204020204" pitchFamily="34" charset="-122"/>
              <a:ea typeface="微软雅黑" panose="020B0503020204020204" pitchFamily="34" charset="-122"/>
            </a:endParaRPr>
          </a:p>
          <a:p>
            <a:pPr>
              <a:lnSpc>
                <a:spcPts val="750"/>
              </a:lnSpc>
            </a:pPr>
            <a:endParaRPr lang="en-US" altLang="zh-CN" dirty="0" smtClean="0">
              <a:latin typeface="微软雅黑" panose="020B0503020204020204" pitchFamily="34" charset="-122"/>
              <a:ea typeface="微软雅黑" panose="020B0503020204020204" pitchFamily="34" charset="-122"/>
            </a:endParaRPr>
          </a:p>
          <a:p>
            <a:pPr>
              <a:lnSpc>
                <a:spcPts val="750"/>
              </a:lnSpc>
            </a:pPr>
            <a:endParaRPr lang="en-US" altLang="zh-CN" dirty="0" smtClean="0">
              <a:latin typeface="微软雅黑" panose="020B0503020204020204" pitchFamily="34" charset="-122"/>
              <a:ea typeface="微软雅黑" panose="020B0503020204020204" pitchFamily="34" charset="-122"/>
            </a:endParaRPr>
          </a:p>
          <a:p>
            <a:pPr>
              <a:lnSpc>
                <a:spcPts val="2100"/>
              </a:lnSpc>
              <a:tabLst>
                <a:tab pos="19050" algn="l"/>
              </a:tabLst>
            </a:pPr>
            <a:r>
              <a:rPr lang="en-US" altLang="zh-CN" sz="1197" dirty="0">
                <a:solidFill>
                  <a:srgbClr val="990000"/>
                </a:solidFill>
                <a:latin typeface="微软雅黑" panose="020B0503020204020204" pitchFamily="34" charset="-122"/>
                <a:ea typeface="微软雅黑" panose="020B0503020204020204" pitchFamily="34" charset="-122"/>
                <a:cs typeface="Wingdings" pitchFamily="18" charset="0"/>
              </a:rPr>
              <a:t></a:t>
            </a: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遵循CRISP-DM（跨</a:t>
            </a:r>
            <a:endPar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endParaRPr>
          </a:p>
          <a:p>
            <a:pPr>
              <a:lnSpc>
                <a:spcPts val="1725"/>
              </a:lnSpc>
              <a:tabLst>
                <a:tab pos="19050" algn="l"/>
              </a:tabLst>
            </a:pPr>
            <a:r>
              <a:rPr lang="en-US" altLang="zh-CN" sz="1197" dirty="0" err="1">
                <a:solidFill>
                  <a:srgbClr val="990000"/>
                </a:solidFill>
                <a:latin typeface="微软雅黑" panose="020B0503020204020204" pitchFamily="34" charset="-122"/>
                <a:ea typeface="微软雅黑" panose="020B0503020204020204" pitchFamily="34" charset="-122"/>
                <a:cs typeface="微软雅黑" pitchFamily="18" charset="0"/>
              </a:rPr>
              <a:t>行业数据挖掘标准过程</a:t>
            </a:r>
            <a:r>
              <a:rPr lang="en-US" altLang="zh-CN" sz="1197" dirty="0">
                <a:solidFill>
                  <a:srgbClr val="990000"/>
                </a:solidFill>
                <a:latin typeface="微软雅黑" panose="020B0503020204020204" pitchFamily="34" charset="-122"/>
                <a:ea typeface="微软雅黑" panose="020B0503020204020204" pitchFamily="34" charset="-122"/>
                <a:cs typeface="微软雅黑" pitchFamily="18" charset="0"/>
              </a:rPr>
              <a:t>）</a:t>
            </a:r>
          </a:p>
          <a:p>
            <a:pPr>
              <a:lnSpc>
                <a:spcPts val="1725"/>
              </a:lnSpc>
              <a:tabLst>
                <a:tab pos="19050" algn="l"/>
              </a:tabLst>
            </a:pPr>
            <a:r>
              <a:rPr lang="en-US" altLang="zh-CN" sz="1199" dirty="0" err="1">
                <a:solidFill>
                  <a:srgbClr val="990000"/>
                </a:solidFill>
                <a:latin typeface="微软雅黑" panose="020B0503020204020204" pitchFamily="34" charset="-122"/>
                <a:ea typeface="微软雅黑" panose="020B0503020204020204" pitchFamily="34" charset="-122"/>
                <a:cs typeface="微软雅黑" pitchFamily="18" charset="0"/>
              </a:rPr>
              <a:t>原则和建模基本原则</a:t>
            </a:r>
            <a:endParaRPr lang="en-US" altLang="zh-CN" sz="1199" dirty="0">
              <a:solidFill>
                <a:srgbClr val="990000"/>
              </a:solidFill>
              <a:latin typeface="微软雅黑" panose="020B0503020204020204" pitchFamily="34" charset="-122"/>
              <a:ea typeface="微软雅黑" panose="020B0503020204020204" pitchFamily="34" charset="-122"/>
              <a:cs typeface="微软雅黑" pitchFamily="18" charset="0"/>
            </a:endParaRPr>
          </a:p>
        </p:txBody>
      </p:sp>
      <p:sp>
        <p:nvSpPr>
          <p:cNvPr id="27" name="矩形 26"/>
          <p:cNvSpPr/>
          <p:nvPr/>
        </p:nvSpPr>
        <p:spPr>
          <a:xfrm>
            <a:off x="1764168" y="3264112"/>
            <a:ext cx="1634214" cy="335989"/>
          </a:xfrm>
          <a:prstGeom prst="rect">
            <a:avLst/>
          </a:prstGeom>
        </p:spPr>
        <p:txBody>
          <a:bodyPr wrap="square">
            <a:spAutoFit/>
          </a:bodyPr>
          <a:lstStyle/>
          <a:p>
            <a:pPr>
              <a:lnSpc>
                <a:spcPts val="1875"/>
              </a:lnSpc>
              <a:tabLst>
                <a:tab pos="28575" algn="l"/>
              </a:tabLst>
            </a:pPr>
            <a:r>
              <a:rPr lang="en-US" altLang="zh-CN" sz="1400" b="1" err="1">
                <a:solidFill>
                  <a:srgbClr val="FFFFFF"/>
                </a:solidFill>
                <a:latin typeface="微软雅黑" panose="020B0503020204020204" pitchFamily="34" charset="-122"/>
                <a:ea typeface="微软雅黑" panose="020B0503020204020204" pitchFamily="34" charset="-122"/>
                <a:cs typeface="微软雅黑" pitchFamily="18" charset="0"/>
              </a:rPr>
              <a:t>需求&amp;业务理解</a:t>
            </a:r>
            <a:endParaRPr lang="en-US" altLang="zh-CN" sz="1400" b="1">
              <a:solidFill>
                <a:srgbClr val="FFFFFF"/>
              </a:solidFill>
              <a:latin typeface="微软雅黑" panose="020B0503020204020204" pitchFamily="34" charset="-122"/>
              <a:ea typeface="微软雅黑" panose="020B0503020204020204" pitchFamily="34" charset="-122"/>
              <a:cs typeface="微软雅黑" pitchFamily="18" charset="0"/>
            </a:endParaRPr>
          </a:p>
        </p:txBody>
      </p:sp>
      <p:pic>
        <p:nvPicPr>
          <p:cNvPr id="3" name="图片 2"/>
          <p:cNvPicPr>
            <a:picLocks noChangeAspect="1"/>
          </p:cNvPicPr>
          <p:nvPr/>
        </p:nvPicPr>
        <p:blipFill>
          <a:blip r:embed="rId3"/>
          <a:stretch>
            <a:fillRect/>
          </a:stretch>
        </p:blipFill>
        <p:spPr>
          <a:xfrm>
            <a:off x="2290158" y="759842"/>
            <a:ext cx="2278378" cy="2282207"/>
          </a:xfrm>
          <a:prstGeom prst="rect">
            <a:avLst/>
          </a:prstGeom>
        </p:spPr>
      </p:pic>
      <p:sp>
        <p:nvSpPr>
          <p:cNvPr id="4" name="标题 3"/>
          <p:cNvSpPr>
            <a:spLocks noGrp="1"/>
          </p:cNvSpPr>
          <p:nvPr>
            <p:ph type="title"/>
          </p:nvPr>
        </p:nvSpPr>
        <p:spPr/>
        <p:txBody>
          <a:bodyPr>
            <a:normAutofit/>
          </a:bodyPr>
          <a:lstStyle/>
          <a:p>
            <a:r>
              <a:rPr lang="en-US" altLang="zh-CN" smtClean="0"/>
              <a:t>1.1 </a:t>
            </a:r>
            <a:r>
              <a:rPr lang="zh-CN" altLang="en-US" smtClean="0"/>
              <a:t>数据分析过程</a:t>
            </a:r>
            <a:endParaRPr lang="zh-CN" altLang="en-US"/>
          </a:p>
        </p:txBody>
      </p:sp>
    </p:spTree>
    <p:extLst>
      <p:ext uri="{BB962C8B-B14F-4D97-AF65-F5344CB8AC3E}">
        <p14:creationId xmlns:p14="http://schemas.microsoft.com/office/powerpoint/2010/main" val="11759351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656160" y="958454"/>
            <a:ext cx="6001940" cy="475059"/>
          </a:xfrm>
        </p:spPr>
        <p:txBody>
          <a:bodyPr/>
          <a:lstStyle/>
          <a:p>
            <a:pPr eaLnBrk="1" hangingPunct="1"/>
            <a:r>
              <a:rPr lang="zh-CN" altLang="en-US" smtClean="0"/>
              <a:t>一、 </a:t>
            </a:r>
            <a:r>
              <a:rPr lang="en-US" altLang="zh-CN" smtClean="0"/>
              <a:t>D</a:t>
            </a:r>
            <a:r>
              <a:rPr lang="zh-CN" altLang="en-US" smtClean="0"/>
              <a:t>函数（续）</a:t>
            </a:r>
          </a:p>
        </p:txBody>
      </p:sp>
      <p:sp>
        <p:nvSpPr>
          <p:cNvPr id="79875" name="Rectangle 3"/>
          <p:cNvSpPr>
            <a:spLocks noGrp="1" noChangeArrowheads="1"/>
          </p:cNvSpPr>
          <p:nvPr>
            <p:ph idx="1"/>
          </p:nvPr>
        </p:nvSpPr>
        <p:spPr>
          <a:xfrm>
            <a:off x="1547813" y="1607344"/>
            <a:ext cx="5903119" cy="2786063"/>
          </a:xfrm>
        </p:spPr>
        <p:txBody>
          <a:bodyPr/>
          <a:lstStyle/>
          <a:p>
            <a:pPr eaLnBrk="1" hangingPunct="1"/>
            <a:r>
              <a:rPr lang="en-US" altLang="zh-CN" smtClean="0"/>
              <a:t>D</a:t>
            </a:r>
            <a:r>
              <a:rPr lang="zh-CN" altLang="en-US" smtClean="0"/>
              <a:t>函数名称</a:t>
            </a:r>
            <a:r>
              <a:rPr lang="en-US" altLang="zh-CN" smtClean="0"/>
              <a:t>(</a:t>
            </a:r>
            <a:r>
              <a:rPr lang="zh-CN" altLang="en-US" smtClean="0"/>
              <a:t>数据清单</a:t>
            </a:r>
            <a:r>
              <a:rPr lang="en-US" altLang="zh-CN" smtClean="0"/>
              <a:t>,</a:t>
            </a:r>
            <a:r>
              <a:rPr lang="zh-CN" altLang="en-US" smtClean="0"/>
              <a:t>统计字段</a:t>
            </a:r>
            <a:r>
              <a:rPr lang="en-US" altLang="zh-CN" smtClean="0"/>
              <a:t>,</a:t>
            </a:r>
            <a:r>
              <a:rPr lang="zh-CN" altLang="en-US" smtClean="0"/>
              <a:t>条件范围</a:t>
            </a:r>
            <a:r>
              <a:rPr lang="en-US" altLang="zh-CN" smtClean="0"/>
              <a:t>) </a:t>
            </a:r>
          </a:p>
          <a:p>
            <a:pPr lvl="1" eaLnBrk="1" hangingPunct="1"/>
            <a:r>
              <a:rPr lang="zh-CN" altLang="en-US" smtClean="0"/>
              <a:t>数据清单：包含相关数据的工作表中的一系列数据行</a:t>
            </a:r>
          </a:p>
          <a:p>
            <a:pPr lvl="1" eaLnBrk="1" hangingPunct="1"/>
            <a:r>
              <a:rPr lang="zh-CN" altLang="en-US" smtClean="0"/>
              <a:t>统计字段：汇总字段。可以使用字段名、字段名所在的单元格、或者字段在数据清单中所在列的序号。</a:t>
            </a:r>
          </a:p>
          <a:p>
            <a:pPr lvl="1" eaLnBrk="1" hangingPunct="1"/>
            <a:r>
              <a:rPr lang="zh-CN" altLang="en-US" smtClean="0"/>
              <a:t>条件范围：规定函数的匹配条件的一个工作表区域。</a:t>
            </a:r>
            <a:r>
              <a:rPr lang="en-US" altLang="zh-CN" smtClean="0"/>
              <a:t>D</a:t>
            </a:r>
            <a:r>
              <a:rPr lang="zh-CN" altLang="en-US" smtClean="0"/>
              <a:t>函数只对满足该条件范围所规定条件的记录进行汇总。</a:t>
            </a:r>
          </a:p>
        </p:txBody>
      </p:sp>
      <p:sp>
        <p:nvSpPr>
          <p:cNvPr id="4" name="标题 4"/>
          <p:cNvSpPr txBox="1">
            <a:spLocks/>
          </p:cNvSpPr>
          <p:nvPr/>
        </p:nvSpPr>
        <p:spPr bwMode="auto">
          <a:xfrm>
            <a:off x="2000250" y="85726"/>
            <a:ext cx="5657850" cy="556022"/>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508787561"/>
      </p:ext>
    </p:extLst>
  </p:cSld>
  <p:clrMapOvr>
    <a:masterClrMapping/>
  </p:clrMapOvr>
  <p:transition spd="med">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656160" y="958454"/>
            <a:ext cx="6001940" cy="475059"/>
          </a:xfrm>
        </p:spPr>
        <p:txBody>
          <a:bodyPr/>
          <a:lstStyle/>
          <a:p>
            <a:pPr eaLnBrk="1" hangingPunct="1"/>
            <a:r>
              <a:rPr lang="zh-CN" altLang="en-US" smtClean="0"/>
              <a:t>一、 </a:t>
            </a:r>
            <a:r>
              <a:rPr lang="en-US" altLang="zh-CN" smtClean="0"/>
              <a:t>D</a:t>
            </a:r>
            <a:r>
              <a:rPr lang="zh-CN" altLang="en-US" smtClean="0"/>
              <a:t>函数（续）</a:t>
            </a:r>
          </a:p>
        </p:txBody>
      </p:sp>
      <p:sp>
        <p:nvSpPr>
          <p:cNvPr id="80899" name="Rectangle 3"/>
          <p:cNvSpPr>
            <a:spLocks noGrp="1" noChangeArrowheads="1"/>
          </p:cNvSpPr>
          <p:nvPr>
            <p:ph idx="1"/>
          </p:nvPr>
        </p:nvSpPr>
        <p:spPr>
          <a:xfrm>
            <a:off x="1647825" y="1760935"/>
            <a:ext cx="5748338" cy="2418159"/>
          </a:xfrm>
        </p:spPr>
        <p:txBody>
          <a:bodyPr/>
          <a:lstStyle/>
          <a:p>
            <a:pPr eaLnBrk="1" hangingPunct="1"/>
            <a:r>
              <a:rPr lang="en-US" altLang="zh-CN" smtClean="0"/>
              <a:t>【</a:t>
            </a:r>
            <a:r>
              <a:rPr lang="zh-CN" altLang="en-US" smtClean="0"/>
              <a:t>例</a:t>
            </a:r>
            <a:r>
              <a:rPr lang="en-US" altLang="zh-CN" smtClean="0"/>
              <a:t>1-8】</a:t>
            </a:r>
            <a:r>
              <a:rPr lang="zh-CN" altLang="en-US" smtClean="0"/>
              <a:t>利用</a:t>
            </a:r>
            <a:r>
              <a:rPr lang="en-US" altLang="zh-CN" smtClean="0"/>
              <a:t>ABC</a:t>
            </a:r>
            <a:r>
              <a:rPr lang="zh-CN" altLang="en-US" smtClean="0"/>
              <a:t>公司的销售数据，应用</a:t>
            </a:r>
            <a:r>
              <a:rPr lang="en-US" altLang="zh-CN" smtClean="0"/>
              <a:t>DSUM()</a:t>
            </a:r>
            <a:r>
              <a:rPr lang="zh-CN" altLang="en-US" smtClean="0"/>
              <a:t>函数，生成一个与图</a:t>
            </a:r>
            <a:r>
              <a:rPr lang="en-US" altLang="zh-CN" smtClean="0"/>
              <a:t>1-7</a:t>
            </a:r>
            <a:r>
              <a:rPr lang="zh-CN" altLang="en-US" smtClean="0"/>
              <a:t>相同的数据分类汇总表，列出</a:t>
            </a:r>
            <a:r>
              <a:rPr lang="en-US" altLang="zh-CN" smtClean="0"/>
              <a:t>ABC</a:t>
            </a:r>
            <a:r>
              <a:rPr lang="zh-CN" altLang="en-US" smtClean="0"/>
              <a:t>公司不同省份不同类别净销售额总计值。</a:t>
            </a:r>
          </a:p>
        </p:txBody>
      </p:sp>
      <p:sp>
        <p:nvSpPr>
          <p:cNvPr id="4" name="标题 4"/>
          <p:cNvSpPr txBox="1">
            <a:spLocks/>
          </p:cNvSpPr>
          <p:nvPr/>
        </p:nvSpPr>
        <p:spPr bwMode="auto">
          <a:xfrm>
            <a:off x="2000250" y="114301"/>
            <a:ext cx="5657850" cy="556022"/>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2198145698"/>
      </p:ext>
    </p:extLst>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4"/>
          <p:cNvSpPr>
            <a:spLocks noGrp="1"/>
          </p:cNvSpPr>
          <p:nvPr>
            <p:ph type="title"/>
          </p:nvPr>
        </p:nvSpPr>
        <p:spPr/>
        <p:txBody>
          <a:bodyPr/>
          <a:lstStyle/>
          <a:p>
            <a:pPr eaLnBrk="1" hangingPunct="1"/>
            <a:r>
              <a:rPr lang="en-US" altLang="zh-CN" dirty="0" smtClean="0"/>
              <a:t>4.2.4 </a:t>
            </a:r>
            <a:r>
              <a:rPr lang="zh-CN" altLang="en-US" dirty="0" smtClean="0"/>
              <a:t>数据分类汇总</a:t>
            </a:r>
            <a:r>
              <a:rPr lang="en-US" altLang="zh-CN" dirty="0" smtClean="0"/>
              <a:t>:</a:t>
            </a:r>
            <a:r>
              <a:rPr lang="en-US" altLang="zh-CN" dirty="0" smtClean="0">
                <a:solidFill>
                  <a:srgbClr val="FF9900"/>
                </a:solidFill>
              </a:rPr>
              <a:t>D</a:t>
            </a:r>
            <a:r>
              <a:rPr lang="zh-CN" altLang="en-US" dirty="0" smtClean="0">
                <a:solidFill>
                  <a:srgbClr val="FF9900"/>
                </a:solidFill>
              </a:rPr>
              <a:t>函数和模拟运算表</a:t>
            </a:r>
          </a:p>
        </p:txBody>
      </p:sp>
      <p:sp>
        <p:nvSpPr>
          <p:cNvPr id="81923" name="Rectangle 3"/>
          <p:cNvSpPr>
            <a:spLocks noGrp="1" noChangeArrowheads="1"/>
          </p:cNvSpPr>
          <p:nvPr>
            <p:ph idx="1"/>
          </p:nvPr>
        </p:nvSpPr>
        <p:spPr/>
        <p:txBody>
          <a:bodyPr/>
          <a:lstStyle/>
          <a:p>
            <a:pPr eaLnBrk="1" hangingPunct="1"/>
            <a:endParaRPr lang="zh-CN" altLang="en-US" smtClean="0"/>
          </a:p>
        </p:txBody>
      </p:sp>
      <p:grpSp>
        <p:nvGrpSpPr>
          <p:cNvPr id="81924" name="Group 4"/>
          <p:cNvGrpSpPr>
            <a:grpSpLocks/>
          </p:cNvGrpSpPr>
          <p:nvPr/>
        </p:nvGrpSpPr>
        <p:grpSpPr bwMode="auto">
          <a:xfrm>
            <a:off x="1439466" y="1113235"/>
            <a:ext cx="6481763" cy="3673078"/>
            <a:chOff x="0" y="935"/>
            <a:chExt cx="5444" cy="3085"/>
          </a:xfrm>
        </p:grpSpPr>
        <p:pic>
          <p:nvPicPr>
            <p:cNvPr id="819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 y="1033"/>
              <a:ext cx="5377" cy="288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81926" name="Rectangle 6"/>
            <p:cNvSpPr>
              <a:spLocks noChangeArrowheads="1"/>
            </p:cNvSpPr>
            <p:nvPr/>
          </p:nvSpPr>
          <p:spPr bwMode="auto">
            <a:xfrm>
              <a:off x="0" y="935"/>
              <a:ext cx="5444" cy="3085"/>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spTree>
    <p:extLst>
      <p:ext uri="{BB962C8B-B14F-4D97-AF65-F5344CB8AC3E}">
        <p14:creationId xmlns:p14="http://schemas.microsoft.com/office/powerpoint/2010/main" val="656353811"/>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656160" y="904875"/>
            <a:ext cx="6001940" cy="475060"/>
          </a:xfrm>
        </p:spPr>
        <p:txBody>
          <a:bodyPr/>
          <a:lstStyle/>
          <a:p>
            <a:pPr eaLnBrk="1" hangingPunct="1"/>
            <a:r>
              <a:rPr lang="zh-CN" altLang="en-US" smtClean="0"/>
              <a:t>二、模拟运算表</a:t>
            </a:r>
          </a:p>
        </p:txBody>
      </p:sp>
      <p:sp>
        <p:nvSpPr>
          <p:cNvPr id="82947" name="Rectangle 3"/>
          <p:cNvSpPr>
            <a:spLocks noGrp="1" noChangeArrowheads="1"/>
          </p:cNvSpPr>
          <p:nvPr>
            <p:ph idx="1"/>
          </p:nvPr>
        </p:nvSpPr>
        <p:spPr>
          <a:xfrm>
            <a:off x="1547812" y="1553766"/>
            <a:ext cx="6110288" cy="3161109"/>
          </a:xfrm>
        </p:spPr>
        <p:txBody>
          <a:bodyPr/>
          <a:lstStyle/>
          <a:p>
            <a:pPr eaLnBrk="1" hangingPunct="1"/>
            <a:r>
              <a:rPr lang="zh-CN" altLang="en-US" smtClean="0"/>
              <a:t>模拟运算表</a:t>
            </a:r>
          </a:p>
          <a:p>
            <a:pPr lvl="1" eaLnBrk="1" hangingPunct="1"/>
            <a:r>
              <a:rPr lang="zh-CN" altLang="en-US" smtClean="0"/>
              <a:t>用于计算一系列自变量给定值对应的函数值。</a:t>
            </a:r>
          </a:p>
          <a:p>
            <a:pPr lvl="1" eaLnBrk="1" hangingPunct="1"/>
            <a:r>
              <a:rPr lang="zh-CN" altLang="en-US" smtClean="0"/>
              <a:t>自动计算函数值。</a:t>
            </a:r>
          </a:p>
          <a:p>
            <a:pPr lvl="1" eaLnBrk="1" hangingPunct="1"/>
            <a:endParaRPr lang="zh-CN" altLang="en-US" smtClean="0"/>
          </a:p>
          <a:p>
            <a:pPr lvl="1" eaLnBrk="1" hangingPunct="1"/>
            <a:r>
              <a:rPr lang="zh-CN" altLang="en-US" smtClean="0"/>
              <a:t>一维模拟运算表，计算一个自变量的一系列给定值的一个或若干个函数的函数值。</a:t>
            </a:r>
          </a:p>
          <a:p>
            <a:pPr lvl="1" eaLnBrk="1" hangingPunct="1"/>
            <a:r>
              <a:rPr lang="zh-CN" altLang="en-US" smtClean="0"/>
              <a:t>二维模拟运算表，计算两个自变量的系列给定值的一个函数的函数值。</a:t>
            </a:r>
          </a:p>
        </p:txBody>
      </p:sp>
      <p:sp>
        <p:nvSpPr>
          <p:cNvPr id="4" name="标题 4"/>
          <p:cNvSpPr txBox="1">
            <a:spLocks/>
          </p:cNvSpPr>
          <p:nvPr/>
        </p:nvSpPr>
        <p:spPr bwMode="auto">
          <a:xfrm>
            <a:off x="2000250" y="57151"/>
            <a:ext cx="5657850" cy="613172"/>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525701300"/>
      </p:ext>
    </p:extLst>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656160" y="744141"/>
            <a:ext cx="6001940" cy="475059"/>
          </a:xfrm>
        </p:spPr>
        <p:txBody>
          <a:bodyPr/>
          <a:lstStyle/>
          <a:p>
            <a:pPr eaLnBrk="1" hangingPunct="1"/>
            <a:r>
              <a:rPr lang="zh-CN" altLang="en-US" smtClean="0"/>
              <a:t>二、模拟运算表（续）</a:t>
            </a:r>
          </a:p>
        </p:txBody>
      </p:sp>
      <p:sp>
        <p:nvSpPr>
          <p:cNvPr id="83971" name="Rectangle 3"/>
          <p:cNvSpPr>
            <a:spLocks noGrp="1" noChangeArrowheads="1"/>
          </p:cNvSpPr>
          <p:nvPr>
            <p:ph idx="1"/>
          </p:nvPr>
        </p:nvSpPr>
        <p:spPr>
          <a:xfrm>
            <a:off x="1547812" y="1232298"/>
            <a:ext cx="6110288" cy="3750469"/>
          </a:xfrm>
        </p:spPr>
        <p:txBody>
          <a:bodyPr/>
          <a:lstStyle/>
          <a:p>
            <a:pPr eaLnBrk="1" hangingPunct="1"/>
            <a:r>
              <a:rPr lang="en-US" altLang="zh-CN" smtClean="0"/>
              <a:t>【</a:t>
            </a:r>
            <a:r>
              <a:rPr lang="zh-CN" altLang="en-US" smtClean="0"/>
              <a:t>例</a:t>
            </a:r>
            <a:r>
              <a:rPr lang="en-US" altLang="zh-CN" smtClean="0"/>
              <a:t>1-9】</a:t>
            </a:r>
            <a:r>
              <a:rPr lang="zh-CN" altLang="en-US" smtClean="0"/>
              <a:t>在例</a:t>
            </a:r>
            <a:r>
              <a:rPr lang="en-US" altLang="zh-CN" smtClean="0"/>
              <a:t>3-8</a:t>
            </a:r>
            <a:r>
              <a:rPr lang="zh-CN" altLang="en-US" smtClean="0"/>
              <a:t>的基础上，利用</a:t>
            </a:r>
            <a:r>
              <a:rPr lang="en-US" altLang="zh-CN" smtClean="0"/>
              <a:t>DSUM()</a:t>
            </a:r>
            <a:r>
              <a:rPr lang="zh-CN" altLang="en-US" smtClean="0"/>
              <a:t>函数和模拟运算表计算</a:t>
            </a:r>
            <a:r>
              <a:rPr lang="en-US" altLang="zh-CN" smtClean="0"/>
              <a:t>ABC</a:t>
            </a:r>
            <a:r>
              <a:rPr lang="zh-CN" altLang="en-US" smtClean="0"/>
              <a:t>公司不同省份不同类别净销售额总计值。</a:t>
            </a:r>
          </a:p>
        </p:txBody>
      </p:sp>
      <p:grpSp>
        <p:nvGrpSpPr>
          <p:cNvPr id="2" name="Group 4"/>
          <p:cNvGrpSpPr>
            <a:grpSpLocks noChangeAspect="1"/>
          </p:cNvGrpSpPr>
          <p:nvPr/>
        </p:nvGrpSpPr>
        <p:grpSpPr bwMode="auto">
          <a:xfrm>
            <a:off x="2163366" y="2157412"/>
            <a:ext cx="5062538" cy="2168129"/>
            <a:chOff x="793" y="1480"/>
            <a:chExt cx="4763" cy="1950"/>
          </a:xfrm>
        </p:grpSpPr>
        <p:pic>
          <p:nvPicPr>
            <p:cNvPr id="839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 y="1520"/>
              <a:ext cx="4521" cy="1735"/>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978" name="Rectangle 6"/>
            <p:cNvSpPr>
              <a:spLocks noChangeAspect="1" noChangeArrowheads="1"/>
            </p:cNvSpPr>
            <p:nvPr/>
          </p:nvSpPr>
          <p:spPr bwMode="auto">
            <a:xfrm>
              <a:off x="793" y="1480"/>
              <a:ext cx="4763" cy="1950"/>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grpSp>
        <p:nvGrpSpPr>
          <p:cNvPr id="3" name="Group 7"/>
          <p:cNvGrpSpPr>
            <a:grpSpLocks/>
          </p:cNvGrpSpPr>
          <p:nvPr/>
        </p:nvGrpSpPr>
        <p:grpSpPr bwMode="auto">
          <a:xfrm>
            <a:off x="1428750" y="2743200"/>
            <a:ext cx="6399610" cy="2106216"/>
            <a:chOff x="385" y="1616"/>
            <a:chExt cx="5375" cy="1769"/>
          </a:xfrm>
        </p:grpSpPr>
        <p:pic>
          <p:nvPicPr>
            <p:cNvPr id="8397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 y="1688"/>
              <a:ext cx="5235" cy="1624"/>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3976" name="Rectangle 9"/>
            <p:cNvSpPr>
              <a:spLocks noChangeArrowheads="1"/>
            </p:cNvSpPr>
            <p:nvPr/>
          </p:nvSpPr>
          <p:spPr bwMode="auto">
            <a:xfrm>
              <a:off x="385" y="1616"/>
              <a:ext cx="5375" cy="1769"/>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sp>
        <p:nvSpPr>
          <p:cNvPr id="10" name="标题 4"/>
          <p:cNvSpPr txBox="1">
            <a:spLocks/>
          </p:cNvSpPr>
          <p:nvPr/>
        </p:nvSpPr>
        <p:spPr bwMode="auto">
          <a:xfrm>
            <a:off x="2000250" y="114300"/>
            <a:ext cx="5657850" cy="514350"/>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21685185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18048" y="807244"/>
            <a:ext cx="6001940" cy="475060"/>
          </a:xfrm>
        </p:spPr>
        <p:txBody>
          <a:bodyPr/>
          <a:lstStyle/>
          <a:p>
            <a:pPr eaLnBrk="1" hangingPunct="1"/>
            <a:r>
              <a:rPr lang="zh-CN" altLang="en-US" smtClean="0"/>
              <a:t>二、模拟运算表（续）</a:t>
            </a:r>
          </a:p>
        </p:txBody>
      </p:sp>
      <p:sp>
        <p:nvSpPr>
          <p:cNvPr id="84995" name="Rectangle 3"/>
          <p:cNvSpPr>
            <a:spLocks noGrp="1" noChangeArrowheads="1"/>
          </p:cNvSpPr>
          <p:nvPr>
            <p:ph idx="1"/>
          </p:nvPr>
        </p:nvSpPr>
        <p:spPr>
          <a:xfrm>
            <a:off x="1257300" y="1418035"/>
            <a:ext cx="6447235" cy="3564731"/>
          </a:xfrm>
        </p:spPr>
        <p:txBody>
          <a:bodyPr/>
          <a:lstStyle/>
          <a:p>
            <a:pPr eaLnBrk="1" hangingPunct="1"/>
            <a:r>
              <a:rPr lang="zh-CN" altLang="en-US" smtClean="0"/>
              <a:t>利用控件控制汇总条件</a:t>
            </a:r>
            <a:r>
              <a:rPr lang="en-US" altLang="zh-CN" smtClean="0"/>
              <a:t>——</a:t>
            </a:r>
            <a:r>
              <a:rPr lang="zh-CN" altLang="en-US" smtClean="0"/>
              <a:t>分类字段</a:t>
            </a:r>
          </a:p>
          <a:p>
            <a:pPr eaLnBrk="1" hangingPunct="1"/>
            <a:r>
              <a:rPr lang="en-US" altLang="zh-CN" smtClean="0"/>
              <a:t>【</a:t>
            </a:r>
            <a:r>
              <a:rPr lang="zh-CN" altLang="en-US" smtClean="0"/>
              <a:t>例</a:t>
            </a:r>
            <a:r>
              <a:rPr lang="en-US" altLang="zh-CN" smtClean="0"/>
              <a:t>1-10】</a:t>
            </a:r>
            <a:r>
              <a:rPr lang="zh-CN" altLang="en-US" smtClean="0"/>
              <a:t>在例</a:t>
            </a:r>
            <a:r>
              <a:rPr lang="en-US" altLang="zh-CN" smtClean="0"/>
              <a:t>1-9</a:t>
            </a:r>
            <a:r>
              <a:rPr lang="zh-CN" altLang="en-US" smtClean="0"/>
              <a:t>的基础上，利用</a:t>
            </a:r>
            <a:r>
              <a:rPr lang="en-US" altLang="zh-CN" smtClean="0"/>
              <a:t>DSUM()</a:t>
            </a:r>
            <a:r>
              <a:rPr lang="zh-CN" altLang="en-US" smtClean="0"/>
              <a:t>函数和模拟运算表，计算</a:t>
            </a:r>
            <a:r>
              <a:rPr lang="en-US" altLang="zh-CN" smtClean="0"/>
              <a:t>ABC</a:t>
            </a:r>
            <a:r>
              <a:rPr lang="zh-CN" altLang="en-US" smtClean="0"/>
              <a:t>公司不同省份、不同类别净销售额总计值，使用窗体中的组合框对省份进行控制，当选择组合框中的不同省份时，模拟运算表计算出该省份净销售额总计值，并以柱形图显示该结果。</a:t>
            </a:r>
          </a:p>
        </p:txBody>
      </p:sp>
      <p:sp>
        <p:nvSpPr>
          <p:cNvPr id="4" name="标题 4"/>
          <p:cNvSpPr txBox="1">
            <a:spLocks/>
          </p:cNvSpPr>
          <p:nvPr/>
        </p:nvSpPr>
        <p:spPr bwMode="auto">
          <a:xfrm>
            <a:off x="2000250" y="114301"/>
            <a:ext cx="5657850" cy="556022"/>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1758430974"/>
      </p:ext>
    </p:extLst>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656160" y="864394"/>
            <a:ext cx="6001940" cy="475060"/>
          </a:xfrm>
        </p:spPr>
        <p:txBody>
          <a:bodyPr/>
          <a:lstStyle/>
          <a:p>
            <a:pPr eaLnBrk="1" hangingPunct="1"/>
            <a:r>
              <a:rPr lang="zh-CN" altLang="en-US" smtClean="0"/>
              <a:t>二、模拟运算表（续）</a:t>
            </a:r>
          </a:p>
        </p:txBody>
      </p:sp>
      <p:graphicFrame>
        <p:nvGraphicFramePr>
          <p:cNvPr id="86019" name="AutoShape 3"/>
          <p:cNvGraphicFramePr>
            <a:graphicFrameLocks noGrp="1" noChangeAspect="1"/>
          </p:cNvGraphicFramePr>
          <p:nvPr>
            <p:ph sz="half" idx="1"/>
          </p:nvPr>
        </p:nvGraphicFramePr>
        <p:xfrm>
          <a:off x="2653903" y="2326481"/>
          <a:ext cx="785813" cy="785813"/>
        </p:xfrm>
        <a:graphic>
          <a:graphicData uri="http://schemas.openxmlformats.org/presentationml/2006/ole">
            <mc:AlternateContent xmlns:mc="http://schemas.openxmlformats.org/markup-compatibility/2006">
              <mc:Choice xmlns:v="urn:schemas-microsoft-com:vml" Requires="v">
                <p:oleObj spid="_x0000_s8198" name="图表" r:id="rId3" imgW="0" imgH="0" progId="Excel.Sheet.8">
                  <p:embed/>
                </p:oleObj>
              </mc:Choice>
              <mc:Fallback>
                <p:oleObj name="图表" r:id="rId3" imgW="0" imgH="0" progId="Excel.Sheet.8">
                  <p:embed/>
                  <p:pic>
                    <p:nvPicPr>
                      <p:cNvPr id="86019" name="AutoShape 3"/>
                      <p:cNvPicPr>
                        <a:picLocks noGrp="1"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653903" y="2326481"/>
                        <a:ext cx="785813" cy="785813"/>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sp>
        <p:nvSpPr>
          <p:cNvPr id="86020" name="Rectangle 4"/>
          <p:cNvSpPr>
            <a:spLocks noChangeArrowheads="1"/>
          </p:cNvSpPr>
          <p:nvPr/>
        </p:nvSpPr>
        <p:spPr bwMode="auto">
          <a:xfrm>
            <a:off x="1143000" y="156198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nvGrpSpPr>
          <p:cNvPr id="86021" name="Group 5"/>
          <p:cNvGrpSpPr>
            <a:grpSpLocks/>
          </p:cNvGrpSpPr>
          <p:nvPr/>
        </p:nvGrpSpPr>
        <p:grpSpPr bwMode="auto">
          <a:xfrm>
            <a:off x="1980010" y="1278732"/>
            <a:ext cx="5275659" cy="3388519"/>
            <a:chOff x="576" y="1152"/>
            <a:chExt cx="4675" cy="2813"/>
          </a:xfrm>
        </p:grpSpPr>
        <p:sp>
          <p:nvSpPr>
            <p:cNvPr id="86023" name="Rectangle 6"/>
            <p:cNvSpPr>
              <a:spLocks noChangeArrowheads="1"/>
            </p:cNvSpPr>
            <p:nvPr/>
          </p:nvSpPr>
          <p:spPr bwMode="auto">
            <a:xfrm>
              <a:off x="576" y="1152"/>
              <a:ext cx="4675" cy="2813"/>
            </a:xfrm>
            <a:prstGeom prst="rect">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pic>
          <p:nvPicPr>
            <p:cNvPr id="8602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 y="1216"/>
              <a:ext cx="4476" cy="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标题 4"/>
          <p:cNvSpPr txBox="1">
            <a:spLocks/>
          </p:cNvSpPr>
          <p:nvPr/>
        </p:nvSpPr>
        <p:spPr bwMode="auto">
          <a:xfrm>
            <a:off x="1980010" y="114301"/>
            <a:ext cx="5678090" cy="556022"/>
          </a:xfrm>
          <a:prstGeom prst="rect">
            <a:avLst/>
          </a:prstGeom>
          <a:noFill/>
          <a:ln w="9525">
            <a:noFill/>
            <a:miter lim="800000"/>
            <a:headEnd/>
            <a:tailEnd/>
          </a:ln>
        </p:spPr>
        <p:txBody>
          <a:bodyPr anchor="ctr"/>
          <a:lstStyle/>
          <a:p>
            <a:pPr eaLnBrk="0" hangingPunct="0">
              <a:defRPr/>
            </a:pPr>
            <a:r>
              <a:rPr lang="en-US" altLang="zh-CN" sz="2100" dirty="0"/>
              <a:t>4.2.4 </a:t>
            </a:r>
            <a:r>
              <a:rPr lang="zh-CN" altLang="en-US" sz="2100" kern="0" dirty="0">
                <a:solidFill>
                  <a:srgbClr val="003366"/>
                </a:solidFill>
                <a:latin typeface="+mj-lt"/>
                <a:ea typeface="+mj-ea"/>
                <a:cs typeface="+mj-cs"/>
              </a:rPr>
              <a:t>数据分类汇总</a:t>
            </a:r>
            <a:r>
              <a:rPr lang="en-US" altLang="zh-CN" sz="2100" kern="0" dirty="0">
                <a:solidFill>
                  <a:srgbClr val="003366"/>
                </a:solidFill>
                <a:latin typeface="+mj-lt"/>
                <a:ea typeface="+mj-ea"/>
                <a:cs typeface="+mj-cs"/>
              </a:rPr>
              <a:t>:</a:t>
            </a:r>
            <a:r>
              <a:rPr lang="en-US" altLang="zh-CN" sz="2100" dirty="0">
                <a:solidFill>
                  <a:srgbClr val="FF9900"/>
                </a:solidFill>
                <a:latin typeface="+mj-lt"/>
                <a:ea typeface="+mj-ea"/>
                <a:cs typeface="+mj-cs"/>
              </a:rPr>
              <a:t>D</a:t>
            </a:r>
            <a:r>
              <a:rPr lang="zh-CN" altLang="en-US" sz="2100" dirty="0">
                <a:solidFill>
                  <a:srgbClr val="FF9900"/>
                </a:solidFill>
                <a:latin typeface="+mj-lt"/>
                <a:ea typeface="+mj-ea"/>
                <a:cs typeface="+mj-cs"/>
              </a:rPr>
              <a:t>函数和模拟运算表</a:t>
            </a:r>
          </a:p>
        </p:txBody>
      </p:sp>
    </p:spTree>
    <p:extLst>
      <p:ext uri="{BB962C8B-B14F-4D97-AF65-F5344CB8AC3E}">
        <p14:creationId xmlns:p14="http://schemas.microsoft.com/office/powerpoint/2010/main" val="229995037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pPr eaLnBrk="1" hangingPunct="1">
              <a:defRPr/>
            </a:pPr>
            <a:r>
              <a:rPr lang="en-US" altLang="zh-CN" dirty="0" smtClean="0"/>
              <a:t>4.3.1 </a:t>
            </a:r>
            <a:r>
              <a:rPr lang="zh-CN" altLang="en-US" dirty="0" smtClean="0"/>
              <a:t>仪表盘与模拟分析：</a:t>
            </a:r>
            <a:r>
              <a:rPr lang="zh-CN" altLang="en-US" kern="1200" dirty="0" smtClean="0">
                <a:solidFill>
                  <a:srgbClr val="FF9900"/>
                </a:solidFill>
              </a:rPr>
              <a:t>模拟分析</a:t>
            </a:r>
            <a:endParaRPr lang="zh-CN" altLang="en-US" kern="1200" dirty="0">
              <a:solidFill>
                <a:srgbClr val="FF9900"/>
              </a:solidFill>
            </a:endParaRPr>
          </a:p>
        </p:txBody>
      </p:sp>
      <p:sp>
        <p:nvSpPr>
          <p:cNvPr id="87043" name="内容占位符 2"/>
          <p:cNvSpPr>
            <a:spLocks noGrp="1"/>
          </p:cNvSpPr>
          <p:nvPr>
            <p:ph idx="1"/>
          </p:nvPr>
        </p:nvSpPr>
        <p:spPr/>
        <p:txBody>
          <a:bodyPr/>
          <a:lstStyle/>
          <a:p>
            <a:pPr eaLnBrk="1" hangingPunct="1"/>
            <a:r>
              <a:rPr lang="zh-CN" altLang="en-US" smtClean="0"/>
              <a:t>模拟分析（</a:t>
            </a:r>
            <a:r>
              <a:rPr lang="en-US" altLang="zh-CN" smtClean="0"/>
              <a:t>What-if</a:t>
            </a:r>
            <a:r>
              <a:rPr lang="zh-CN" altLang="en-US" smtClean="0"/>
              <a:t>分析）</a:t>
            </a:r>
            <a:endParaRPr lang="en-US" altLang="zh-CN" smtClean="0"/>
          </a:p>
          <a:p>
            <a:pPr eaLnBrk="1" hangingPunct="1"/>
            <a:r>
              <a:rPr lang="zh-CN" altLang="en-US" b="1" smtClean="0"/>
              <a:t>模拟分析概述</a:t>
            </a:r>
          </a:p>
          <a:p>
            <a:pPr lvl="1" eaLnBrk="1" hangingPunct="1"/>
            <a:r>
              <a:rPr lang="zh-CN" altLang="en-US" smtClean="0"/>
              <a:t>决策者需要设想这些外生参数的各种可能的变化，同时观察在这些变化下决策目标所发生的相应变化。由于这种分析通常表现为对“如果某个决策变量或某个参数如此变化的话模型中的目标变量将会怎样变化”这类问题的回答，因此人们把这种分析称为“如果</a:t>
            </a:r>
            <a:r>
              <a:rPr lang="zh-CN" altLang="en-US" smtClean="0">
                <a:sym typeface="Symbol" pitchFamily="18" charset="2"/>
              </a:rPr>
              <a:t></a:t>
            </a:r>
            <a:r>
              <a:rPr lang="zh-CN" altLang="en-US" smtClean="0"/>
              <a:t>怎样分析（</a:t>
            </a:r>
            <a:r>
              <a:rPr lang="en-US" altLang="zh-CN" smtClean="0"/>
              <a:t>what</a:t>
            </a:r>
            <a:r>
              <a:rPr lang="en-US" altLang="zh-CN" smtClean="0">
                <a:sym typeface="Symbol" pitchFamily="18" charset="2"/>
              </a:rPr>
              <a:t></a:t>
            </a:r>
            <a:r>
              <a:rPr lang="en-US" altLang="zh-CN" smtClean="0"/>
              <a:t>if analysis</a:t>
            </a:r>
            <a:r>
              <a:rPr lang="zh-CN" altLang="en-US" smtClean="0"/>
              <a:t>）”</a:t>
            </a:r>
          </a:p>
        </p:txBody>
      </p:sp>
    </p:spTree>
    <p:extLst>
      <p:ext uri="{BB962C8B-B14F-4D97-AF65-F5344CB8AC3E}">
        <p14:creationId xmlns:p14="http://schemas.microsoft.com/office/powerpoint/2010/main" val="3956141458"/>
      </p:ext>
    </p:extLst>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title"/>
          </p:nvPr>
        </p:nvSpPr>
        <p:spPr>
          <a:xfrm>
            <a:off x="1678781" y="656035"/>
            <a:ext cx="6001941" cy="475059"/>
          </a:xfrm>
        </p:spPr>
        <p:txBody>
          <a:bodyPr/>
          <a:lstStyle/>
          <a:p>
            <a:pPr eaLnBrk="1" hangingPunct="1"/>
            <a:r>
              <a:rPr lang="zh-CN" altLang="en-US" smtClean="0"/>
              <a:t>盈亏平衡分析模型的建立</a:t>
            </a:r>
          </a:p>
        </p:txBody>
      </p:sp>
      <p:sp>
        <p:nvSpPr>
          <p:cNvPr id="88067" name="Rectangle 3"/>
          <p:cNvSpPr>
            <a:spLocks noGrp="1" noChangeArrowheads="1"/>
          </p:cNvSpPr>
          <p:nvPr>
            <p:ph idx="1"/>
          </p:nvPr>
        </p:nvSpPr>
        <p:spPr>
          <a:xfrm>
            <a:off x="1547812" y="1071563"/>
            <a:ext cx="6110288" cy="3750469"/>
          </a:xfrm>
        </p:spPr>
        <p:txBody>
          <a:bodyPr/>
          <a:lstStyle/>
          <a:p>
            <a:pPr algn="just" eaLnBrk="1" hangingPunct="1"/>
            <a:r>
              <a:rPr lang="zh-CN" altLang="en-US" smtClean="0"/>
              <a:t>盈亏平衡分析概述</a:t>
            </a:r>
          </a:p>
          <a:p>
            <a:pPr lvl="1" algn="just" eaLnBrk="1" hangingPunct="1"/>
            <a:r>
              <a:rPr lang="zh-CN" altLang="en-US" smtClean="0"/>
              <a:t>盈亏平衡分析（</a:t>
            </a:r>
            <a:r>
              <a:rPr lang="en-US" altLang="zh-CN" smtClean="0"/>
              <a:t>breakeven analysis</a:t>
            </a:r>
            <a:r>
              <a:rPr lang="zh-CN" altLang="en-US" smtClean="0"/>
              <a:t>）是管理中的一种重要的基础性分析方法。它的一个最基本的应用领域是说明一种产品的生产与销售利润随该产品销量而变化的关系。 </a:t>
            </a:r>
          </a:p>
          <a:p>
            <a:pPr lvl="1" algn="just" eaLnBrk="1" hangingPunct="1"/>
            <a:r>
              <a:rPr lang="zh-CN" altLang="en-US" smtClean="0"/>
              <a:t>盈亏平衡点 </a:t>
            </a:r>
          </a:p>
          <a:p>
            <a:pPr lvl="2" algn="just" eaLnBrk="1" hangingPunct="1"/>
            <a:r>
              <a:rPr lang="zh-CN" altLang="en-US" sz="1350"/>
              <a:t>盈亏平衡销量 </a:t>
            </a:r>
            <a:r>
              <a:rPr lang="en-US" altLang="zh-CN" sz="1350"/>
              <a:t>:</a:t>
            </a:r>
            <a:r>
              <a:rPr lang="zh-CN" altLang="en-US" sz="1350"/>
              <a:t>使利润等于零的销量 </a:t>
            </a:r>
          </a:p>
          <a:p>
            <a:pPr lvl="2" algn="just" eaLnBrk="1" hangingPunct="1"/>
            <a:r>
              <a:rPr lang="zh-CN" altLang="en-US" sz="1350"/>
              <a:t>盈亏平衡销售额</a:t>
            </a:r>
            <a:r>
              <a:rPr lang="en-US" altLang="zh-CN" sz="1350"/>
              <a:t>:</a:t>
            </a:r>
            <a:r>
              <a:rPr lang="zh-CN" altLang="en-US" sz="1350"/>
              <a:t>使利润等于零的销售收益 </a:t>
            </a:r>
          </a:p>
          <a:p>
            <a:pPr lvl="1" algn="just" eaLnBrk="1" hangingPunct="1"/>
            <a:r>
              <a:rPr lang="zh-CN" altLang="en-US" smtClean="0"/>
              <a:t>由于一种产品盈亏平衡点的确定与公司是否盈利具有直接的联系，所以管理人员对此十分重视。 </a:t>
            </a:r>
          </a:p>
          <a:p>
            <a:pPr algn="just" eaLnBrk="1" hangingPunct="1"/>
            <a:endParaRPr lang="en-US" altLang="zh-CN" smtClean="0"/>
          </a:p>
        </p:txBody>
      </p:sp>
      <p:sp>
        <p:nvSpPr>
          <p:cNvPr id="6" name="标题 1"/>
          <p:cNvSpPr txBox="1">
            <a:spLocks/>
          </p:cNvSpPr>
          <p:nvPr/>
        </p:nvSpPr>
        <p:spPr bwMode="auto">
          <a:xfrm>
            <a:off x="2000250" y="114300"/>
            <a:ext cx="5657850" cy="457200"/>
          </a:xfrm>
          <a:prstGeom prst="rect">
            <a:avLst/>
          </a:prstGeom>
          <a:noFill/>
          <a:ln w="9525">
            <a:noFill/>
            <a:miter lim="800000"/>
            <a:headEnd/>
            <a:tailEnd/>
          </a:ln>
        </p:spPr>
        <p:txBody>
          <a:bodyPr anchor="ctr"/>
          <a:lstStyle/>
          <a:p>
            <a:pPr eaLnBrk="0" hangingPunct="0">
              <a:defRPr/>
            </a:pPr>
            <a:r>
              <a:rPr lang="en-US" altLang="zh-CN" dirty="0"/>
              <a:t>4.3.2 </a:t>
            </a:r>
            <a:r>
              <a:rPr lang="zh-CN" altLang="en-US" kern="0" dirty="0">
                <a:solidFill>
                  <a:srgbClr val="003366"/>
                </a:solidFill>
                <a:latin typeface="+mj-lt"/>
                <a:ea typeface="+mj-ea"/>
                <a:cs typeface="+mj-cs"/>
              </a:rPr>
              <a:t>仪表盘与模拟分析：</a:t>
            </a:r>
            <a:r>
              <a:rPr lang="zh-CN" altLang="en-US" dirty="0">
                <a:solidFill>
                  <a:srgbClr val="FF9900"/>
                </a:solidFill>
                <a:latin typeface="+mj-lt"/>
                <a:ea typeface="+mj-ea"/>
                <a:cs typeface="+mj-cs"/>
              </a:rPr>
              <a:t>模拟分析应用示例</a:t>
            </a:r>
          </a:p>
        </p:txBody>
      </p:sp>
    </p:spTree>
    <p:extLst>
      <p:ext uri="{BB962C8B-B14F-4D97-AF65-F5344CB8AC3E}">
        <p14:creationId xmlns:p14="http://schemas.microsoft.com/office/powerpoint/2010/main" val="1009613688"/>
      </p:ext>
    </p:extLst>
  </p:cSld>
  <p:clrMapOvr>
    <a:masterClrMapping/>
  </p:clrMapOvr>
  <p:transition spd="slow">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656160" y="744141"/>
            <a:ext cx="6001940" cy="475059"/>
          </a:xfrm>
        </p:spPr>
        <p:txBody>
          <a:bodyPr/>
          <a:lstStyle/>
          <a:p>
            <a:pPr eaLnBrk="1" hangingPunct="1"/>
            <a:r>
              <a:rPr lang="zh-CN" altLang="en-US" smtClean="0"/>
              <a:t>盈亏平衡分析内容 </a:t>
            </a:r>
          </a:p>
        </p:txBody>
      </p:sp>
      <p:sp>
        <p:nvSpPr>
          <p:cNvPr id="89091" name="Rectangle 3"/>
          <p:cNvSpPr>
            <a:spLocks noGrp="1" noChangeArrowheads="1"/>
          </p:cNvSpPr>
          <p:nvPr>
            <p:ph idx="1"/>
          </p:nvPr>
        </p:nvSpPr>
        <p:spPr>
          <a:xfrm>
            <a:off x="1547812" y="1393032"/>
            <a:ext cx="6110288" cy="3750469"/>
          </a:xfrm>
        </p:spPr>
        <p:txBody>
          <a:bodyPr/>
          <a:lstStyle/>
          <a:p>
            <a:pPr eaLnBrk="1" hangingPunct="1"/>
            <a:r>
              <a:rPr lang="zh-CN" altLang="en-US" smtClean="0"/>
              <a:t>绘制销售额收益、总成本、利润随销量变化的图形。 </a:t>
            </a:r>
          </a:p>
          <a:p>
            <a:pPr eaLnBrk="1" hangingPunct="1"/>
            <a:r>
              <a:rPr lang="zh-CN" altLang="en-US" smtClean="0"/>
              <a:t>要根据产品单价、单位变动成本、固定成本等经营管理参数的值来求出产品的盈亏平衡点，进而确定当前销量的“安全边际”（离盈亏平衡点距离多远）。 </a:t>
            </a:r>
          </a:p>
          <a:p>
            <a:pPr eaLnBrk="1" hangingPunct="1"/>
            <a:r>
              <a:rPr lang="zh-CN" altLang="en-US" smtClean="0"/>
              <a:t>探讨问题中的各种经营管理参数的变化对盈亏平衡点的影响。 </a:t>
            </a:r>
          </a:p>
          <a:p>
            <a:pPr eaLnBrk="1" hangingPunct="1"/>
            <a:r>
              <a:rPr lang="zh-CN" altLang="en-US" smtClean="0"/>
              <a:t>根据预定的目标利润值确定为实现该利润值所应达到的产品销量。 </a:t>
            </a:r>
          </a:p>
          <a:p>
            <a:pPr eaLnBrk="1" hangingPunct="1"/>
            <a:r>
              <a:rPr lang="zh-CN" altLang="en-US" smtClean="0"/>
              <a:t>深入研究一种产品的盈亏平衡点与其“经营杠杆”（和经营风险）之间的联系。 </a:t>
            </a:r>
          </a:p>
        </p:txBody>
      </p:sp>
      <p:sp>
        <p:nvSpPr>
          <p:cNvPr id="6" name="标题 1"/>
          <p:cNvSpPr txBox="1">
            <a:spLocks/>
          </p:cNvSpPr>
          <p:nvPr/>
        </p:nvSpPr>
        <p:spPr bwMode="auto">
          <a:xfrm>
            <a:off x="2000250" y="114300"/>
            <a:ext cx="5657850" cy="514350"/>
          </a:xfrm>
          <a:prstGeom prst="rect">
            <a:avLst/>
          </a:prstGeom>
          <a:noFill/>
          <a:ln w="9525">
            <a:noFill/>
            <a:miter lim="800000"/>
            <a:headEnd/>
            <a:tailEnd/>
          </a:ln>
        </p:spPr>
        <p:txBody>
          <a:bodyPr anchor="ctr"/>
          <a:lstStyle/>
          <a:p>
            <a:pPr eaLnBrk="0" hangingPunct="0">
              <a:defRPr/>
            </a:pPr>
            <a:r>
              <a:rPr lang="en-US" altLang="zh-CN" dirty="0"/>
              <a:t>4.3.2 </a:t>
            </a:r>
            <a:r>
              <a:rPr lang="zh-CN" altLang="en-US" kern="0" dirty="0">
                <a:solidFill>
                  <a:srgbClr val="003366"/>
                </a:solidFill>
                <a:latin typeface="+mj-lt"/>
                <a:ea typeface="+mj-ea"/>
                <a:cs typeface="+mj-cs"/>
              </a:rPr>
              <a:t>仪表盘与模拟分析：</a:t>
            </a:r>
            <a:r>
              <a:rPr lang="zh-CN" altLang="en-US" dirty="0">
                <a:solidFill>
                  <a:srgbClr val="FF9900"/>
                </a:solidFill>
                <a:latin typeface="+mj-lt"/>
                <a:ea typeface="+mj-ea"/>
                <a:cs typeface="+mj-cs"/>
              </a:rPr>
              <a:t>模拟分析应用示例</a:t>
            </a:r>
          </a:p>
        </p:txBody>
      </p:sp>
    </p:spTree>
    <p:extLst>
      <p:ext uri="{BB962C8B-B14F-4D97-AF65-F5344CB8AC3E}">
        <p14:creationId xmlns:p14="http://schemas.microsoft.com/office/powerpoint/2010/main" val="3679924675"/>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914328" cy="553998"/>
          </a:xfrm>
          <a:prstGeom prst="rect">
            <a:avLst/>
          </a:prstGeom>
          <a:noFill/>
        </p:spPr>
        <p:txBody>
          <a:bodyPr wrap="square" lIns="0" tIns="0" rIns="0" bIns="0" rtlCol="0">
            <a:spAutoFit/>
          </a:bodyPr>
          <a:lstStyle/>
          <a:p>
            <a:r>
              <a:rPr lang="zh-CN" altLang="en-US" sz="3600" b="1" smtClean="0">
                <a:solidFill>
                  <a:schemeClr val="bg1"/>
                </a:solidFill>
                <a:ea typeface="微软雅黑" panose="020B0503020204020204" pitchFamily="34" charset="-122"/>
                <a:cs typeface="+mn-ea"/>
                <a:sym typeface="Arial" panose="020B0604020202020204" pitchFamily="34" charset="0"/>
              </a:rPr>
              <a:t>数据可视化</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722195838"/>
      </p:ext>
    </p:extLst>
  </p:cSld>
  <p:clrMapOvr>
    <a:masterClrMapping/>
  </p:clrMapOvr>
  <p:transition spd="slow" advClick="0">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3"/>
          <p:cNvSpPr>
            <a:spLocks noGrp="1" noChangeArrowheads="1"/>
          </p:cNvSpPr>
          <p:nvPr>
            <p:ph type="title"/>
          </p:nvPr>
        </p:nvSpPr>
        <p:spPr>
          <a:xfrm>
            <a:off x="2012156" y="589360"/>
            <a:ext cx="6001941" cy="473869"/>
          </a:xfrm>
        </p:spPr>
        <p:txBody>
          <a:bodyPr/>
          <a:lstStyle/>
          <a:p>
            <a:pPr eaLnBrk="1" hangingPunct="1"/>
            <a:r>
              <a:rPr lang="zh-CN" altLang="en-US" sz="1500"/>
              <a:t>盈亏平衡销量与盈亏平衡销售收益的确定 </a:t>
            </a:r>
          </a:p>
        </p:txBody>
      </p:sp>
      <p:sp>
        <p:nvSpPr>
          <p:cNvPr id="90115" name="Rectangle 4"/>
          <p:cNvSpPr>
            <a:spLocks noRot="1" noChangeArrowheads="1"/>
          </p:cNvSpPr>
          <p:nvPr/>
        </p:nvSpPr>
        <p:spPr bwMode="auto">
          <a:xfrm>
            <a:off x="1547813" y="303610"/>
            <a:ext cx="6286500" cy="32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endParaRPr lang="zh-CN" altLang="zh-CN" sz="1500">
              <a:solidFill>
                <a:srgbClr val="003366"/>
              </a:solidFill>
            </a:endParaRPr>
          </a:p>
        </p:txBody>
      </p:sp>
      <p:sp>
        <p:nvSpPr>
          <p:cNvPr id="90116" name="Rectangle 5"/>
          <p:cNvSpPr>
            <a:spLocks noRot="1" noChangeArrowheads="1"/>
          </p:cNvSpPr>
          <p:nvPr/>
        </p:nvSpPr>
        <p:spPr bwMode="auto">
          <a:xfrm>
            <a:off x="1439466" y="952500"/>
            <a:ext cx="63436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nSpc>
                <a:spcPct val="90000"/>
              </a:lnSpc>
              <a:spcBef>
                <a:spcPct val="20000"/>
              </a:spcBef>
              <a:buClr>
                <a:srgbClr val="374D95"/>
              </a:buClr>
              <a:buFont typeface="Wingdings" pitchFamily="2" charset="2"/>
              <a:buChar char="n"/>
            </a:pPr>
            <a:r>
              <a:rPr lang="zh-CN" altLang="en-US" sz="1500">
                <a:solidFill>
                  <a:srgbClr val="006699"/>
                </a:solidFill>
              </a:rPr>
              <a:t>销量</a:t>
            </a:r>
            <a:r>
              <a:rPr lang="en-US" altLang="zh-CN" sz="1500">
                <a:solidFill>
                  <a:srgbClr val="006699"/>
                </a:solidFill>
              </a:rPr>
              <a:t>:</a:t>
            </a:r>
            <a:r>
              <a:rPr kumimoji="1" lang="en-US" altLang="zh-CN" b="1" i="1">
                <a:solidFill>
                  <a:srgbClr val="006699"/>
                </a:solidFill>
              </a:rPr>
              <a:t>Q</a:t>
            </a:r>
            <a:r>
              <a:rPr kumimoji="1" lang="en-US" altLang="zh-CN" b="1">
                <a:solidFill>
                  <a:srgbClr val="006699"/>
                </a:solidFill>
              </a:rPr>
              <a:t>;	</a:t>
            </a:r>
            <a:r>
              <a:rPr kumimoji="1" lang="zh-CN" altLang="en-US" b="1">
                <a:solidFill>
                  <a:srgbClr val="006699"/>
                </a:solidFill>
              </a:rPr>
              <a:t>销售收益：</a:t>
            </a:r>
            <a:r>
              <a:rPr kumimoji="1" lang="en-US" altLang="zh-CN" b="1" i="1">
                <a:solidFill>
                  <a:srgbClr val="006699"/>
                </a:solidFill>
              </a:rPr>
              <a:t>R</a:t>
            </a:r>
          </a:p>
          <a:p>
            <a:pPr>
              <a:lnSpc>
                <a:spcPct val="90000"/>
              </a:lnSpc>
              <a:spcBef>
                <a:spcPct val="20000"/>
              </a:spcBef>
              <a:buClr>
                <a:srgbClr val="374D95"/>
              </a:buClr>
              <a:buFont typeface="Wingdings" pitchFamily="2" charset="2"/>
              <a:buChar char="n"/>
            </a:pPr>
            <a:r>
              <a:rPr lang="zh-CN" altLang="en-US" sz="1500">
                <a:solidFill>
                  <a:srgbClr val="006699"/>
                </a:solidFill>
              </a:rPr>
              <a:t>成本</a:t>
            </a:r>
            <a:r>
              <a:rPr kumimoji="1" lang="en-US" altLang="zh-CN" b="1" i="1">
                <a:solidFill>
                  <a:srgbClr val="006699"/>
                </a:solidFill>
              </a:rPr>
              <a:t>C</a:t>
            </a:r>
            <a:r>
              <a:rPr lang="en-US" altLang="zh-CN" sz="1500">
                <a:solidFill>
                  <a:srgbClr val="006699"/>
                </a:solidFill>
              </a:rPr>
              <a:t>: </a:t>
            </a:r>
            <a:r>
              <a:rPr kumimoji="1" lang="en-US" altLang="zh-CN" b="1" i="1">
                <a:solidFill>
                  <a:srgbClr val="006699"/>
                </a:solidFill>
              </a:rPr>
              <a:t>C= Cv + F</a:t>
            </a:r>
          </a:p>
          <a:p>
            <a:pPr lvl="1">
              <a:lnSpc>
                <a:spcPct val="90000"/>
              </a:lnSpc>
              <a:spcBef>
                <a:spcPct val="20000"/>
              </a:spcBef>
              <a:buClr>
                <a:srgbClr val="374D95"/>
              </a:buClr>
              <a:buFont typeface="Wingdings" pitchFamily="2" charset="2"/>
              <a:buChar char="v"/>
            </a:pPr>
            <a:r>
              <a:rPr lang="zh-CN" altLang="en-US">
                <a:solidFill>
                  <a:srgbClr val="FF3300"/>
                </a:solidFill>
              </a:rPr>
              <a:t>变动成本</a:t>
            </a:r>
            <a:r>
              <a:rPr kumimoji="1" lang="en-US" altLang="zh-CN" b="1" i="1">
                <a:solidFill>
                  <a:srgbClr val="006699"/>
                </a:solidFill>
              </a:rPr>
              <a:t>C</a:t>
            </a:r>
            <a:r>
              <a:rPr kumimoji="1" lang="en-US" altLang="zh-CN" b="1" i="1" baseline="-25000">
                <a:solidFill>
                  <a:srgbClr val="006699"/>
                </a:solidFill>
              </a:rPr>
              <a:t>v</a:t>
            </a:r>
            <a:r>
              <a:rPr kumimoji="1" lang="en-US" altLang="zh-CN" b="1" i="1">
                <a:solidFill>
                  <a:srgbClr val="006699"/>
                </a:solidFill>
              </a:rPr>
              <a:t>=vQ </a:t>
            </a:r>
            <a:r>
              <a:rPr lang="zh-CN" altLang="en-US">
                <a:solidFill>
                  <a:srgbClr val="006699"/>
                </a:solidFill>
              </a:rPr>
              <a:t>、</a:t>
            </a:r>
            <a:r>
              <a:rPr lang="zh-CN" altLang="en-US">
                <a:solidFill>
                  <a:srgbClr val="FF3300"/>
                </a:solidFill>
              </a:rPr>
              <a:t>固定成本</a:t>
            </a:r>
            <a:r>
              <a:rPr kumimoji="1" lang="en-US" altLang="zh-CN" b="1" i="1">
                <a:solidFill>
                  <a:srgbClr val="006699"/>
                </a:solidFill>
              </a:rPr>
              <a:t>F </a:t>
            </a:r>
            <a:r>
              <a:rPr lang="zh-CN" altLang="en-US">
                <a:solidFill>
                  <a:srgbClr val="006699"/>
                </a:solidFill>
              </a:rPr>
              <a:t>。</a:t>
            </a:r>
            <a:r>
              <a:rPr lang="en-US" altLang="zh-CN">
                <a:solidFill>
                  <a:srgbClr val="006699"/>
                </a:solidFill>
              </a:rPr>
              <a:t>(</a:t>
            </a:r>
            <a:r>
              <a:rPr lang="zh-CN" altLang="en-US">
                <a:solidFill>
                  <a:srgbClr val="006699"/>
                </a:solidFill>
              </a:rPr>
              <a:t>成本与销量是否有关）</a:t>
            </a:r>
          </a:p>
          <a:p>
            <a:pPr>
              <a:lnSpc>
                <a:spcPct val="90000"/>
              </a:lnSpc>
              <a:spcBef>
                <a:spcPct val="20000"/>
              </a:spcBef>
              <a:buClr>
                <a:srgbClr val="374D95"/>
              </a:buClr>
              <a:buFont typeface="Wingdings" pitchFamily="2" charset="2"/>
              <a:buChar char="n"/>
            </a:pPr>
            <a:r>
              <a:rPr lang="zh-CN" altLang="en-US" sz="1500">
                <a:solidFill>
                  <a:srgbClr val="006699"/>
                </a:solidFill>
              </a:rPr>
              <a:t>利润：</a:t>
            </a:r>
            <a:r>
              <a:rPr kumimoji="1" lang="en-US" altLang="zh-CN" sz="1500" b="1" i="1">
                <a:solidFill>
                  <a:srgbClr val="006699"/>
                </a:solidFill>
              </a:rPr>
              <a:t>π</a:t>
            </a:r>
            <a:r>
              <a:rPr kumimoji="1" lang="en-US" altLang="zh-CN" b="1" i="1">
                <a:solidFill>
                  <a:srgbClr val="006699"/>
                </a:solidFill>
              </a:rPr>
              <a:t>=R- C= pQ –</a:t>
            </a:r>
            <a:r>
              <a:rPr kumimoji="1" lang="en-US" altLang="zh-CN" b="1">
                <a:solidFill>
                  <a:srgbClr val="006699"/>
                </a:solidFill>
              </a:rPr>
              <a:t>(</a:t>
            </a:r>
            <a:r>
              <a:rPr kumimoji="1" lang="en-US" altLang="zh-CN" b="1" i="1">
                <a:solidFill>
                  <a:srgbClr val="006699"/>
                </a:solidFill>
              </a:rPr>
              <a:t>Cv + F</a:t>
            </a:r>
            <a:r>
              <a:rPr kumimoji="1" lang="en-US" altLang="zh-CN" b="1">
                <a:solidFill>
                  <a:srgbClr val="006699"/>
                </a:solidFill>
              </a:rPr>
              <a:t>)=(</a:t>
            </a:r>
            <a:r>
              <a:rPr kumimoji="1" lang="en-US" altLang="zh-CN" b="1" i="1">
                <a:solidFill>
                  <a:srgbClr val="006699"/>
                </a:solidFill>
              </a:rPr>
              <a:t>p-v</a:t>
            </a:r>
            <a:r>
              <a:rPr kumimoji="1" lang="en-US" altLang="zh-CN" b="1">
                <a:solidFill>
                  <a:srgbClr val="006699"/>
                </a:solidFill>
              </a:rPr>
              <a:t>)</a:t>
            </a:r>
            <a:r>
              <a:rPr kumimoji="1" lang="en-US" altLang="zh-CN" b="1" i="1">
                <a:solidFill>
                  <a:srgbClr val="006699"/>
                </a:solidFill>
              </a:rPr>
              <a:t>Q </a:t>
            </a:r>
            <a:r>
              <a:rPr kumimoji="1" lang="en-US" altLang="zh-CN" b="1">
                <a:solidFill>
                  <a:srgbClr val="006699"/>
                </a:solidFill>
              </a:rPr>
              <a:t>- </a:t>
            </a:r>
            <a:r>
              <a:rPr kumimoji="1" lang="en-US" altLang="zh-CN" b="1" i="1">
                <a:solidFill>
                  <a:srgbClr val="006699"/>
                </a:solidFill>
              </a:rPr>
              <a:t>F</a:t>
            </a:r>
          </a:p>
          <a:p>
            <a:pPr>
              <a:lnSpc>
                <a:spcPct val="90000"/>
              </a:lnSpc>
              <a:spcBef>
                <a:spcPct val="20000"/>
              </a:spcBef>
              <a:buClr>
                <a:srgbClr val="374D95"/>
              </a:buClr>
              <a:buFont typeface="Wingdings" pitchFamily="2" charset="2"/>
              <a:buChar char="n"/>
            </a:pPr>
            <a:r>
              <a:rPr lang="zh-CN" altLang="en-US" sz="1500">
                <a:solidFill>
                  <a:srgbClr val="006699"/>
                </a:solidFill>
              </a:rPr>
              <a:t>边际贡献 </a:t>
            </a:r>
            <a:r>
              <a:rPr lang="en-US" altLang="zh-CN" sz="1500">
                <a:solidFill>
                  <a:srgbClr val="006699"/>
                </a:solidFill>
              </a:rPr>
              <a:t>:=(</a:t>
            </a:r>
            <a:r>
              <a:rPr lang="en-US" altLang="zh-CN" sz="1500" i="1">
                <a:solidFill>
                  <a:srgbClr val="006699"/>
                </a:solidFill>
              </a:rPr>
              <a:t>p-v</a:t>
            </a:r>
            <a:r>
              <a:rPr lang="en-US" altLang="zh-CN" sz="1500">
                <a:solidFill>
                  <a:srgbClr val="006699"/>
                </a:solidFill>
              </a:rPr>
              <a:t>)</a:t>
            </a:r>
            <a:r>
              <a:rPr lang="en-US" altLang="zh-CN" sz="1500" i="1">
                <a:solidFill>
                  <a:srgbClr val="006699"/>
                </a:solidFill>
              </a:rPr>
              <a:t>Q </a:t>
            </a:r>
          </a:p>
          <a:p>
            <a:pPr lvl="1">
              <a:lnSpc>
                <a:spcPct val="90000"/>
              </a:lnSpc>
              <a:spcBef>
                <a:spcPct val="20000"/>
              </a:spcBef>
              <a:buClr>
                <a:srgbClr val="374D95"/>
              </a:buClr>
              <a:buFont typeface="Wingdings" pitchFamily="2" charset="2"/>
              <a:buChar char="v"/>
            </a:pPr>
            <a:r>
              <a:rPr lang="zh-CN" altLang="en-US">
                <a:solidFill>
                  <a:srgbClr val="FF0000"/>
                </a:solidFill>
                <a:latin typeface="宋体" pitchFamily="2" charset="-122"/>
              </a:rPr>
              <a:t>销售收益扣除掉变动成本之后的剩余部分</a:t>
            </a:r>
            <a:r>
              <a:rPr lang="en-US" altLang="zh-CN">
                <a:solidFill>
                  <a:srgbClr val="FF0000"/>
                </a:solidFill>
                <a:latin typeface="宋体" pitchFamily="2" charset="-122"/>
              </a:rPr>
              <a:t>.</a:t>
            </a:r>
          </a:p>
          <a:p>
            <a:pPr>
              <a:lnSpc>
                <a:spcPct val="90000"/>
              </a:lnSpc>
              <a:spcBef>
                <a:spcPct val="20000"/>
              </a:spcBef>
              <a:buClr>
                <a:srgbClr val="374D95"/>
              </a:buClr>
              <a:buFont typeface="Wingdings" pitchFamily="2" charset="2"/>
              <a:buChar char="n"/>
            </a:pPr>
            <a:r>
              <a:rPr lang="zh-CN" altLang="en-US" sz="1500">
                <a:solidFill>
                  <a:srgbClr val="006699"/>
                </a:solidFill>
              </a:rPr>
              <a:t>单位边际贡献</a:t>
            </a:r>
            <a:r>
              <a:rPr lang="en-US" altLang="zh-CN" sz="1500">
                <a:solidFill>
                  <a:srgbClr val="006699"/>
                </a:solidFill>
              </a:rPr>
              <a:t>: </a:t>
            </a:r>
            <a:r>
              <a:rPr lang="en-US" altLang="zh-CN" sz="1500" i="1">
                <a:solidFill>
                  <a:srgbClr val="006699"/>
                </a:solidFill>
              </a:rPr>
              <a:t>p-v</a:t>
            </a:r>
          </a:p>
          <a:p>
            <a:pPr>
              <a:lnSpc>
                <a:spcPct val="90000"/>
              </a:lnSpc>
              <a:spcBef>
                <a:spcPct val="20000"/>
              </a:spcBef>
              <a:buClr>
                <a:srgbClr val="374D95"/>
              </a:buClr>
              <a:buFont typeface="Wingdings" pitchFamily="2" charset="2"/>
              <a:buChar char="n"/>
            </a:pPr>
            <a:endParaRPr lang="en-US" altLang="zh-CN" sz="1500" i="1">
              <a:solidFill>
                <a:srgbClr val="006699"/>
              </a:solidFill>
            </a:endParaRPr>
          </a:p>
        </p:txBody>
      </p:sp>
      <p:grpSp>
        <p:nvGrpSpPr>
          <p:cNvPr id="90117" name="Group 6"/>
          <p:cNvGrpSpPr>
            <a:grpSpLocks/>
          </p:cNvGrpSpPr>
          <p:nvPr/>
        </p:nvGrpSpPr>
        <p:grpSpPr bwMode="auto">
          <a:xfrm>
            <a:off x="1439467" y="2586037"/>
            <a:ext cx="6193631" cy="2162176"/>
            <a:chOff x="82" y="1989"/>
            <a:chExt cx="5202" cy="1816"/>
          </a:xfrm>
        </p:grpSpPr>
        <p:sp>
          <p:nvSpPr>
            <p:cNvPr id="90120" name="Line 7"/>
            <p:cNvSpPr>
              <a:spLocks noChangeShapeType="1"/>
            </p:cNvSpPr>
            <p:nvPr/>
          </p:nvSpPr>
          <p:spPr bwMode="auto">
            <a:xfrm>
              <a:off x="1111" y="3720"/>
              <a:ext cx="24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0121" name="Text Box 8"/>
            <p:cNvSpPr txBox="1">
              <a:spLocks noChangeArrowheads="1"/>
            </p:cNvSpPr>
            <p:nvPr/>
          </p:nvSpPr>
          <p:spPr bwMode="auto">
            <a:xfrm>
              <a:off x="3084" y="3572"/>
              <a:ext cx="19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i="1"/>
                <a:t>Q</a:t>
              </a:r>
              <a:r>
                <a:rPr kumimoji="1" lang="zh-CN" altLang="en-US" sz="1200" i="1"/>
                <a:t>（</a:t>
              </a:r>
              <a:r>
                <a:rPr kumimoji="1" lang="zh-CN" altLang="en-US" sz="1200"/>
                <a:t>销量）</a:t>
              </a:r>
            </a:p>
          </p:txBody>
        </p:sp>
        <p:sp>
          <p:nvSpPr>
            <p:cNvPr id="90122" name="Line 9"/>
            <p:cNvSpPr>
              <a:spLocks noChangeShapeType="1"/>
            </p:cNvSpPr>
            <p:nvPr/>
          </p:nvSpPr>
          <p:spPr bwMode="auto">
            <a:xfrm flipV="1">
              <a:off x="1111" y="2135"/>
              <a:ext cx="0" cy="15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0123" name="Text Box 10"/>
            <p:cNvSpPr txBox="1">
              <a:spLocks noChangeArrowheads="1"/>
            </p:cNvSpPr>
            <p:nvPr/>
          </p:nvSpPr>
          <p:spPr bwMode="auto">
            <a:xfrm>
              <a:off x="82" y="2095"/>
              <a:ext cx="19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zh-CN" altLang="en-US" sz="1200"/>
                <a:t>成本、收入</a:t>
              </a:r>
            </a:p>
          </p:txBody>
        </p:sp>
        <p:sp>
          <p:nvSpPr>
            <p:cNvPr id="90124" name="Text Box 11"/>
            <p:cNvSpPr txBox="1">
              <a:spLocks noChangeArrowheads="1"/>
            </p:cNvSpPr>
            <p:nvPr/>
          </p:nvSpPr>
          <p:spPr bwMode="auto">
            <a:xfrm>
              <a:off x="189" y="3572"/>
              <a:ext cx="19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a:t>0</a:t>
              </a:r>
            </a:p>
          </p:txBody>
        </p:sp>
        <p:sp>
          <p:nvSpPr>
            <p:cNvPr id="90125" name="Line 12"/>
            <p:cNvSpPr>
              <a:spLocks noChangeShapeType="1"/>
            </p:cNvSpPr>
            <p:nvPr/>
          </p:nvSpPr>
          <p:spPr bwMode="auto">
            <a:xfrm>
              <a:off x="1111" y="3388"/>
              <a:ext cx="24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126" name="Text Box 13"/>
            <p:cNvSpPr txBox="1">
              <a:spLocks noChangeArrowheads="1"/>
            </p:cNvSpPr>
            <p:nvPr/>
          </p:nvSpPr>
          <p:spPr bwMode="auto">
            <a:xfrm>
              <a:off x="2728" y="3126"/>
              <a:ext cx="1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i="1"/>
                <a:t>F</a:t>
              </a:r>
            </a:p>
          </p:txBody>
        </p:sp>
        <p:sp>
          <p:nvSpPr>
            <p:cNvPr id="90127" name="AutoShape 14"/>
            <p:cNvSpPr>
              <a:spLocks noChangeArrowheads="1"/>
            </p:cNvSpPr>
            <p:nvPr/>
          </p:nvSpPr>
          <p:spPr bwMode="auto">
            <a:xfrm>
              <a:off x="4021" y="3052"/>
              <a:ext cx="1263" cy="576"/>
            </a:xfrm>
            <a:prstGeom prst="wedgeRectCallout">
              <a:avLst>
                <a:gd name="adj1" fmla="val -65648"/>
                <a:gd name="adj2" fmla="val 10745"/>
              </a:avLst>
            </a:prstGeom>
            <a:solidFill>
              <a:schemeClr val="accent1"/>
            </a:solidFill>
            <a:ln w="9525">
              <a:solidFill>
                <a:schemeClr val="tx1"/>
              </a:solidFill>
              <a:miter lim="800000"/>
              <a:headEnd/>
              <a:tailEnd/>
            </a:ln>
          </p:spPr>
          <p:txBody>
            <a:bodyPr lIns="0" tIns="0" rIns="0" bIns="0" anchor="ct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kumimoji="1" lang="zh-CN" altLang="en-US" sz="1200" b="1"/>
                <a:t>在一定销量范围内不随产量变化而变化的成本</a:t>
              </a:r>
            </a:p>
          </p:txBody>
        </p:sp>
        <p:sp>
          <p:nvSpPr>
            <p:cNvPr id="90128" name="Line 15"/>
            <p:cNvSpPr>
              <a:spLocks noChangeShapeType="1"/>
            </p:cNvSpPr>
            <p:nvPr/>
          </p:nvSpPr>
          <p:spPr bwMode="auto">
            <a:xfrm flipV="1">
              <a:off x="1111" y="2835"/>
              <a:ext cx="2416" cy="8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129" name="Text Box 16"/>
            <p:cNvSpPr txBox="1">
              <a:spLocks noChangeArrowheads="1"/>
            </p:cNvSpPr>
            <p:nvPr/>
          </p:nvSpPr>
          <p:spPr bwMode="auto">
            <a:xfrm>
              <a:off x="2694" y="2698"/>
              <a:ext cx="1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b="1" i="1"/>
                <a:t>C</a:t>
              </a:r>
              <a:r>
                <a:rPr kumimoji="1" lang="en-US" altLang="zh-CN" sz="1200" b="1" i="1" baseline="-25000"/>
                <a:t>v</a:t>
              </a:r>
            </a:p>
          </p:txBody>
        </p:sp>
        <p:sp>
          <p:nvSpPr>
            <p:cNvPr id="90130" name="AutoShape 17"/>
            <p:cNvSpPr>
              <a:spLocks noChangeArrowheads="1"/>
            </p:cNvSpPr>
            <p:nvPr/>
          </p:nvSpPr>
          <p:spPr bwMode="auto">
            <a:xfrm>
              <a:off x="4021" y="2478"/>
              <a:ext cx="1207" cy="553"/>
            </a:xfrm>
            <a:prstGeom prst="wedgeRectCallout">
              <a:avLst>
                <a:gd name="adj1" fmla="val -83481"/>
                <a:gd name="adj2" fmla="val 13889"/>
              </a:avLst>
            </a:prstGeom>
            <a:solidFill>
              <a:schemeClr val="accent1"/>
            </a:solidFill>
            <a:ln w="9525">
              <a:solidFill>
                <a:schemeClr val="tx1"/>
              </a:solidFill>
              <a:miter lim="800000"/>
              <a:headEnd/>
              <a:tailEnd/>
            </a:ln>
          </p:spPr>
          <p:txBody>
            <a:bodyPr lIns="0" tIns="0" rIns="0" bIns="0"/>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200" b="1"/>
                <a:t>随销量变化而变化的成本</a:t>
              </a:r>
            </a:p>
            <a:p>
              <a:pPr algn="ctr" eaLnBrk="1" hangingPunct="1"/>
              <a:r>
                <a:rPr kumimoji="1" lang="zh-CN" altLang="en-US" sz="1200" b="1"/>
                <a:t>（</a:t>
              </a:r>
              <a:r>
                <a:rPr kumimoji="1" lang="en-US" altLang="zh-CN" sz="1200" b="1" i="1"/>
                <a:t>Q</a:t>
              </a:r>
              <a:r>
                <a:rPr kumimoji="1" lang="en-US" altLang="zh-CN" sz="1200" b="1"/>
                <a:t>×</a:t>
              </a:r>
              <a:r>
                <a:rPr kumimoji="1" lang="en-US" altLang="zh-CN" sz="1200" b="1" i="1"/>
                <a:t>Cv</a:t>
              </a:r>
              <a:r>
                <a:rPr kumimoji="1" lang="zh-CN" altLang="en-US" sz="1200" b="1" i="1"/>
                <a:t>）</a:t>
              </a:r>
            </a:p>
          </p:txBody>
        </p:sp>
        <p:sp>
          <p:nvSpPr>
            <p:cNvPr id="90131" name="Line 18"/>
            <p:cNvSpPr>
              <a:spLocks noChangeShapeType="1"/>
            </p:cNvSpPr>
            <p:nvPr/>
          </p:nvSpPr>
          <p:spPr bwMode="auto">
            <a:xfrm flipV="1">
              <a:off x="1111" y="2503"/>
              <a:ext cx="2416" cy="8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132" name="Text Box 19"/>
            <p:cNvSpPr txBox="1">
              <a:spLocks noChangeArrowheads="1"/>
            </p:cNvSpPr>
            <p:nvPr/>
          </p:nvSpPr>
          <p:spPr bwMode="auto">
            <a:xfrm>
              <a:off x="2711" y="2208"/>
              <a:ext cx="1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a:t>C</a:t>
              </a:r>
            </a:p>
          </p:txBody>
        </p:sp>
        <p:sp>
          <p:nvSpPr>
            <p:cNvPr id="90133" name="AutoShape 20"/>
            <p:cNvSpPr>
              <a:spLocks noChangeArrowheads="1"/>
            </p:cNvSpPr>
            <p:nvPr/>
          </p:nvSpPr>
          <p:spPr bwMode="auto">
            <a:xfrm>
              <a:off x="4021" y="2095"/>
              <a:ext cx="1121" cy="331"/>
            </a:xfrm>
            <a:prstGeom prst="wedgeRectCallout">
              <a:avLst>
                <a:gd name="adj1" fmla="val -70995"/>
                <a:gd name="adj2" fmla="val 59028"/>
              </a:avLst>
            </a:prstGeom>
            <a:solidFill>
              <a:schemeClr val="accent1"/>
            </a:solidFill>
            <a:ln w="9525">
              <a:solidFill>
                <a:schemeClr val="tx1"/>
              </a:solidFill>
              <a:miter lim="800000"/>
              <a:headEnd/>
              <a:tailEnd/>
            </a:ln>
          </p:spPr>
          <p:txBody>
            <a:bodyPr lIns="0" tIns="0" rIns="0" bIns="0"/>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200" b="1"/>
                <a:t>总成本</a:t>
              </a:r>
              <a:r>
                <a:rPr kumimoji="1" lang="en-US" altLang="zh-CN" sz="1200" b="1" i="1"/>
                <a:t>C</a:t>
              </a:r>
              <a:r>
                <a:rPr kumimoji="1" lang="zh-CN" altLang="en-US" sz="1200" b="1" i="1"/>
                <a:t>＝</a:t>
              </a:r>
              <a:r>
                <a:rPr kumimoji="1" lang="en-US" altLang="zh-CN" sz="1200" b="1" i="1"/>
                <a:t>C</a:t>
              </a:r>
              <a:r>
                <a:rPr kumimoji="1" lang="en-US" altLang="zh-CN" sz="1200" b="1" i="1" baseline="-25000"/>
                <a:t>v</a:t>
              </a:r>
              <a:r>
                <a:rPr kumimoji="1" lang="en-US" altLang="zh-CN" sz="1200" b="1" i="1"/>
                <a:t>+F</a:t>
              </a:r>
            </a:p>
          </p:txBody>
        </p:sp>
        <p:sp>
          <p:nvSpPr>
            <p:cNvPr id="90134" name="Line 21"/>
            <p:cNvSpPr>
              <a:spLocks noChangeShapeType="1"/>
            </p:cNvSpPr>
            <p:nvPr/>
          </p:nvSpPr>
          <p:spPr bwMode="auto">
            <a:xfrm flipV="1">
              <a:off x="1111" y="2208"/>
              <a:ext cx="2416" cy="1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135" name="Text Box 22"/>
            <p:cNvSpPr txBox="1">
              <a:spLocks noChangeArrowheads="1"/>
            </p:cNvSpPr>
            <p:nvPr/>
          </p:nvSpPr>
          <p:spPr bwMode="auto">
            <a:xfrm>
              <a:off x="2694" y="1989"/>
              <a:ext cx="1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a:t>R</a:t>
              </a:r>
            </a:p>
          </p:txBody>
        </p:sp>
        <p:sp>
          <p:nvSpPr>
            <p:cNvPr id="90136" name="AutoShape 23"/>
            <p:cNvSpPr>
              <a:spLocks noChangeArrowheads="1"/>
            </p:cNvSpPr>
            <p:nvPr/>
          </p:nvSpPr>
          <p:spPr bwMode="auto">
            <a:xfrm>
              <a:off x="1723" y="2047"/>
              <a:ext cx="1384" cy="294"/>
            </a:xfrm>
            <a:prstGeom prst="wedgeRectCallout">
              <a:avLst>
                <a:gd name="adj1" fmla="val 71241"/>
                <a:gd name="adj2" fmla="val -3060"/>
              </a:avLst>
            </a:prstGeom>
            <a:solidFill>
              <a:schemeClr val="accent1"/>
            </a:solidFill>
            <a:ln w="9525">
              <a:solidFill>
                <a:schemeClr val="tx1"/>
              </a:solidFill>
              <a:miter lim="800000"/>
              <a:headEnd/>
              <a:tailEnd/>
            </a:ln>
          </p:spPr>
          <p:txBody>
            <a:bodyPr lIns="0" tIns="0" rIns="0" bIns="0" anchor="ctr" anchorCtr="1"/>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algn="ctr" eaLnBrk="1" hangingPunct="1"/>
              <a:r>
                <a:rPr kumimoji="1" lang="zh-CN" altLang="en-US" sz="1200" b="1"/>
                <a:t>销售收入</a:t>
              </a:r>
              <a:r>
                <a:rPr kumimoji="1" lang="en-US" altLang="zh-CN" sz="1200" b="1"/>
                <a:t>=</a:t>
              </a:r>
            </a:p>
          </p:txBody>
        </p:sp>
        <p:sp>
          <p:nvSpPr>
            <p:cNvPr id="90137" name="Line 24"/>
            <p:cNvSpPr>
              <a:spLocks noChangeShapeType="1"/>
            </p:cNvSpPr>
            <p:nvPr/>
          </p:nvSpPr>
          <p:spPr bwMode="auto">
            <a:xfrm>
              <a:off x="2405" y="2909"/>
              <a:ext cx="6" cy="80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0138" name="Text Box 25"/>
            <p:cNvSpPr txBox="1">
              <a:spLocks noChangeArrowheads="1"/>
            </p:cNvSpPr>
            <p:nvPr/>
          </p:nvSpPr>
          <p:spPr bwMode="auto">
            <a:xfrm>
              <a:off x="1492" y="2575"/>
              <a:ext cx="19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en-US" altLang="zh-CN" sz="1200" b="1" i="1"/>
                <a:t>E</a:t>
              </a:r>
            </a:p>
          </p:txBody>
        </p:sp>
        <p:sp>
          <p:nvSpPr>
            <p:cNvPr id="90139" name="Freeform 26"/>
            <p:cNvSpPr>
              <a:spLocks/>
            </p:cNvSpPr>
            <p:nvPr/>
          </p:nvSpPr>
          <p:spPr bwMode="auto">
            <a:xfrm>
              <a:off x="2402" y="2219"/>
              <a:ext cx="1107" cy="747"/>
            </a:xfrm>
            <a:custGeom>
              <a:avLst/>
              <a:gdLst>
                <a:gd name="T0" fmla="*/ 471 w 1232"/>
                <a:gd name="T1" fmla="*/ 0 h 973"/>
                <a:gd name="T2" fmla="*/ 0 w 1232"/>
                <a:gd name="T3" fmla="*/ 85 h 973"/>
                <a:gd name="T4" fmla="*/ 471 w 1232"/>
                <a:gd name="T5" fmla="*/ 34 h 973"/>
                <a:gd name="T6" fmla="*/ 0 60000 65536"/>
                <a:gd name="T7" fmla="*/ 0 60000 65536"/>
                <a:gd name="T8" fmla="*/ 0 60000 65536"/>
                <a:gd name="T9" fmla="*/ 0 w 1232"/>
                <a:gd name="T10" fmla="*/ 0 h 973"/>
                <a:gd name="T11" fmla="*/ 1232 w 1232"/>
                <a:gd name="T12" fmla="*/ 973 h 973"/>
              </a:gdLst>
              <a:ahLst/>
              <a:cxnLst>
                <a:cxn ang="T6">
                  <a:pos x="T0" y="T1"/>
                </a:cxn>
                <a:cxn ang="T7">
                  <a:pos x="T2" y="T3"/>
                </a:cxn>
                <a:cxn ang="T8">
                  <a:pos x="T4" y="T5"/>
                </a:cxn>
              </a:cxnLst>
              <a:rect l="T9" t="T10" r="T11" b="T12"/>
              <a:pathLst>
                <a:path w="1232" h="973">
                  <a:moveTo>
                    <a:pt x="1232" y="0"/>
                  </a:moveTo>
                  <a:cubicBezTo>
                    <a:pt x="1027" y="152"/>
                    <a:pt x="0" y="853"/>
                    <a:pt x="0" y="913"/>
                  </a:cubicBezTo>
                  <a:cubicBezTo>
                    <a:pt x="0" y="973"/>
                    <a:pt x="975" y="478"/>
                    <a:pt x="1232" y="363"/>
                  </a:cubicBezTo>
                </a:path>
              </a:pathLst>
            </a:custGeom>
            <a:solidFill>
              <a:srgbClr val="F74F3D"/>
            </a:solidFill>
            <a:ln w="9525">
              <a:solidFill>
                <a:schemeClr val="tx1"/>
              </a:solidFill>
              <a:round/>
              <a:headEnd/>
              <a:tailEnd/>
            </a:ln>
          </p:spPr>
          <p:txBody>
            <a:bodyPr wrap="none"/>
            <a:lstStyle/>
            <a:p>
              <a:endParaRPr lang="zh-CN" altLang="en-US"/>
            </a:p>
          </p:txBody>
        </p:sp>
        <p:sp>
          <p:nvSpPr>
            <p:cNvPr id="90140" name="Text Box 27"/>
            <p:cNvSpPr txBox="1">
              <a:spLocks noChangeArrowheads="1"/>
            </p:cNvSpPr>
            <p:nvPr/>
          </p:nvSpPr>
          <p:spPr bwMode="auto">
            <a:xfrm>
              <a:off x="2102" y="2593"/>
              <a:ext cx="19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zh-CN" altLang="en-US" sz="1200" b="1">
                  <a:solidFill>
                    <a:srgbClr val="FF5050"/>
                  </a:solidFill>
                </a:rPr>
                <a:t>盈利区</a:t>
              </a:r>
            </a:p>
          </p:txBody>
        </p:sp>
        <p:sp>
          <p:nvSpPr>
            <p:cNvPr id="90141" name="Freeform 28"/>
            <p:cNvSpPr>
              <a:spLocks/>
            </p:cNvSpPr>
            <p:nvPr/>
          </p:nvSpPr>
          <p:spPr bwMode="auto">
            <a:xfrm>
              <a:off x="1112" y="2883"/>
              <a:ext cx="1274" cy="820"/>
            </a:xfrm>
            <a:custGeom>
              <a:avLst/>
              <a:gdLst>
                <a:gd name="T0" fmla="*/ 0 w 1418"/>
                <a:gd name="T1" fmla="*/ 62 h 1068"/>
                <a:gd name="T2" fmla="*/ 542 w 1418"/>
                <a:gd name="T3" fmla="*/ 6 h 1068"/>
                <a:gd name="T4" fmla="*/ 0 w 1418"/>
                <a:gd name="T5" fmla="*/ 100 h 1068"/>
                <a:gd name="T6" fmla="*/ 0 60000 65536"/>
                <a:gd name="T7" fmla="*/ 0 60000 65536"/>
                <a:gd name="T8" fmla="*/ 0 60000 65536"/>
                <a:gd name="T9" fmla="*/ 0 w 1418"/>
                <a:gd name="T10" fmla="*/ 0 h 1068"/>
                <a:gd name="T11" fmla="*/ 1418 w 1418"/>
                <a:gd name="T12" fmla="*/ 1068 h 1068"/>
              </a:gdLst>
              <a:ahLst/>
              <a:cxnLst>
                <a:cxn ang="T6">
                  <a:pos x="T0" y="T1"/>
                </a:cxn>
                <a:cxn ang="T7">
                  <a:pos x="T2" y="T3"/>
                </a:cxn>
                <a:cxn ang="T8">
                  <a:pos x="T4" y="T5"/>
                </a:cxn>
              </a:cxnLst>
              <a:rect l="T9" t="T10" r="T11" b="T12"/>
              <a:pathLst>
                <a:path w="1418" h="1068">
                  <a:moveTo>
                    <a:pt x="0" y="669"/>
                  </a:moveTo>
                  <a:cubicBezTo>
                    <a:pt x="236" y="569"/>
                    <a:pt x="1418" y="0"/>
                    <a:pt x="1418" y="66"/>
                  </a:cubicBezTo>
                  <a:cubicBezTo>
                    <a:pt x="1418" y="132"/>
                    <a:pt x="296" y="859"/>
                    <a:pt x="0" y="1068"/>
                  </a:cubicBezTo>
                </a:path>
              </a:pathLst>
            </a:custGeom>
            <a:solidFill>
              <a:schemeClr val="tx2"/>
            </a:solidFill>
            <a:ln w="9525">
              <a:solidFill>
                <a:schemeClr val="tx1"/>
              </a:solidFill>
              <a:round/>
              <a:headEnd/>
              <a:tailEnd/>
            </a:ln>
          </p:spPr>
          <p:txBody>
            <a:bodyPr wrap="none"/>
            <a:lstStyle/>
            <a:p>
              <a:endParaRPr lang="zh-CN" altLang="en-US"/>
            </a:p>
          </p:txBody>
        </p:sp>
        <p:sp>
          <p:nvSpPr>
            <p:cNvPr id="90142" name="Text Box 29"/>
            <p:cNvSpPr txBox="1">
              <a:spLocks noChangeArrowheads="1"/>
            </p:cNvSpPr>
            <p:nvPr/>
          </p:nvSpPr>
          <p:spPr bwMode="auto">
            <a:xfrm>
              <a:off x="1241" y="2833"/>
              <a:ext cx="7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kumimoji="1" lang="zh-CN" altLang="en-US" sz="1200" b="1"/>
                <a:t>亏损区</a:t>
              </a:r>
            </a:p>
          </p:txBody>
        </p:sp>
        <p:pic>
          <p:nvPicPr>
            <p:cNvPr id="90143"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 y="2069"/>
              <a:ext cx="2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5135" name="Text Box 31"/>
          <p:cNvSpPr txBox="1">
            <a:spLocks noChangeArrowheads="1"/>
          </p:cNvSpPr>
          <p:nvPr/>
        </p:nvSpPr>
        <p:spPr bwMode="auto">
          <a:xfrm>
            <a:off x="3657600" y="4891088"/>
            <a:ext cx="571500" cy="276999"/>
          </a:xfrm>
          <a:prstGeom prst="rect">
            <a:avLst/>
          </a:prstGeom>
          <a:noFill/>
          <a:ln w="9525">
            <a:noFill/>
            <a:miter lim="800000"/>
            <a:headEnd/>
            <a:tailEnd/>
          </a:ln>
          <a:effectLst/>
        </p:spPr>
        <p:txBody>
          <a:bodyPr>
            <a:spAutoFit/>
          </a:bodyPr>
          <a:lstStyle/>
          <a:p>
            <a:pPr algn="ctr">
              <a:spcBef>
                <a:spcPct val="50000"/>
              </a:spcBef>
              <a:defRPr/>
            </a:pPr>
            <a:r>
              <a:rPr lang="en-US" altLang="zh-CN" sz="1200" i="1">
                <a:effectLst>
                  <a:outerShdw blurRad="38100" dist="38100" dir="2700000" algn="tl">
                    <a:srgbClr val="C0C0C0"/>
                  </a:outerShdw>
                </a:effectLst>
                <a:ea typeface="黑体" pitchFamily="2" charset="-122"/>
              </a:rPr>
              <a:t>Q</a:t>
            </a:r>
            <a:r>
              <a:rPr lang="en-US" altLang="zh-CN" sz="1200" i="1" baseline="-25000">
                <a:effectLst>
                  <a:outerShdw blurRad="38100" dist="38100" dir="2700000" algn="tl">
                    <a:srgbClr val="C0C0C0"/>
                  </a:outerShdw>
                </a:effectLst>
                <a:ea typeface="黑体" pitchFamily="2" charset="-122"/>
              </a:rPr>
              <a:t>0</a:t>
            </a:r>
          </a:p>
        </p:txBody>
      </p:sp>
      <p:sp>
        <p:nvSpPr>
          <p:cNvPr id="33" name="标题 1"/>
          <p:cNvSpPr txBox="1">
            <a:spLocks/>
          </p:cNvSpPr>
          <p:nvPr/>
        </p:nvSpPr>
        <p:spPr bwMode="auto">
          <a:xfrm>
            <a:off x="1999060" y="113110"/>
            <a:ext cx="6001940" cy="476250"/>
          </a:xfrm>
          <a:prstGeom prst="rect">
            <a:avLst/>
          </a:prstGeom>
          <a:noFill/>
          <a:ln w="9525">
            <a:noFill/>
            <a:miter lim="800000"/>
            <a:headEnd/>
            <a:tailEnd/>
          </a:ln>
        </p:spPr>
        <p:txBody>
          <a:bodyPr anchor="ctr"/>
          <a:lstStyle/>
          <a:p>
            <a:pPr eaLnBrk="0" hangingPunct="0">
              <a:defRPr/>
            </a:pPr>
            <a:r>
              <a:rPr lang="en-US" altLang="zh-CN" dirty="0"/>
              <a:t>4.3.2 </a:t>
            </a:r>
            <a:r>
              <a:rPr lang="zh-CN" altLang="en-US" kern="0" dirty="0">
                <a:solidFill>
                  <a:srgbClr val="003366"/>
                </a:solidFill>
                <a:latin typeface="+mj-lt"/>
                <a:ea typeface="+mj-ea"/>
                <a:cs typeface="+mj-cs"/>
              </a:rPr>
              <a:t>仪表盘与模拟分析：</a:t>
            </a:r>
            <a:r>
              <a:rPr lang="zh-CN" altLang="en-US" dirty="0">
                <a:solidFill>
                  <a:srgbClr val="FF9900"/>
                </a:solidFill>
                <a:latin typeface="+mj-lt"/>
                <a:ea typeface="+mj-ea"/>
                <a:cs typeface="+mj-cs"/>
              </a:rPr>
              <a:t>模拟分析应用示例</a:t>
            </a:r>
          </a:p>
        </p:txBody>
      </p:sp>
    </p:spTree>
    <p:extLst>
      <p:ext uri="{BB962C8B-B14F-4D97-AF65-F5344CB8AC3E}">
        <p14:creationId xmlns:p14="http://schemas.microsoft.com/office/powerpoint/2010/main" val="883044925"/>
      </p:ext>
    </p:extLst>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657350" y="971550"/>
            <a:ext cx="6001941" cy="475060"/>
          </a:xfrm>
        </p:spPr>
        <p:txBody>
          <a:bodyPr/>
          <a:lstStyle/>
          <a:p>
            <a:pPr eaLnBrk="1" hangingPunct="1"/>
            <a:r>
              <a:rPr lang="zh-CN" altLang="en-US" sz="2100">
                <a:latin typeface="宋体" pitchFamily="2" charset="-122"/>
              </a:rPr>
              <a:t>盈亏平衡分析示例</a:t>
            </a:r>
            <a:endParaRPr lang="en-US" altLang="zh-CN" sz="2100">
              <a:latin typeface="宋体" pitchFamily="2" charset="-122"/>
            </a:endParaRPr>
          </a:p>
        </p:txBody>
      </p:sp>
      <p:sp>
        <p:nvSpPr>
          <p:cNvPr id="91139" name="Rectangle 3"/>
          <p:cNvSpPr>
            <a:spLocks noGrp="1" noChangeArrowheads="1"/>
          </p:cNvSpPr>
          <p:nvPr>
            <p:ph idx="1"/>
          </p:nvPr>
        </p:nvSpPr>
        <p:spPr>
          <a:xfrm>
            <a:off x="1439466" y="1485900"/>
            <a:ext cx="6265069" cy="3245644"/>
          </a:xfrm>
        </p:spPr>
        <p:txBody>
          <a:bodyPr/>
          <a:lstStyle/>
          <a:p>
            <a:pPr eaLnBrk="1" hangingPunct="1"/>
            <a:r>
              <a:rPr lang="zh-CN" altLang="en-US" smtClean="0">
                <a:latin typeface="宋体" pitchFamily="2" charset="-122"/>
              </a:rPr>
              <a:t>某公司生产一种产品的固定成本为</a:t>
            </a:r>
            <a:r>
              <a:rPr lang="en-US" altLang="zh-CN" smtClean="0">
                <a:latin typeface="宋体" pitchFamily="2" charset="-122"/>
              </a:rPr>
              <a:t>2700</a:t>
            </a:r>
            <a:r>
              <a:rPr lang="zh-CN" altLang="en-US" smtClean="0">
                <a:latin typeface="宋体" pitchFamily="2" charset="-122"/>
              </a:rPr>
              <a:t>元，单位变动成本为</a:t>
            </a:r>
            <a:r>
              <a:rPr lang="en-US" altLang="zh-CN" smtClean="0">
                <a:latin typeface="宋体" pitchFamily="2" charset="-122"/>
              </a:rPr>
              <a:t>0.15</a:t>
            </a:r>
            <a:r>
              <a:rPr lang="zh-CN" altLang="en-US" smtClean="0">
                <a:latin typeface="宋体" pitchFamily="2" charset="-122"/>
              </a:rPr>
              <a:t>元</a:t>
            </a:r>
            <a:r>
              <a:rPr lang="en-US" altLang="zh-CN" smtClean="0">
                <a:latin typeface="宋体" pitchFamily="2" charset="-122"/>
              </a:rPr>
              <a:t>/</a:t>
            </a:r>
            <a:r>
              <a:rPr lang="zh-CN" altLang="en-US" smtClean="0">
                <a:latin typeface="宋体" pitchFamily="2" charset="-122"/>
              </a:rPr>
              <a:t>件，单价为</a:t>
            </a:r>
            <a:r>
              <a:rPr lang="en-US" altLang="zh-CN" smtClean="0">
                <a:latin typeface="宋体" pitchFamily="2" charset="-122"/>
              </a:rPr>
              <a:t>0.30</a:t>
            </a:r>
            <a:r>
              <a:rPr lang="zh-CN" altLang="en-US" smtClean="0">
                <a:latin typeface="宋体" pitchFamily="2" charset="-122"/>
              </a:rPr>
              <a:t>元</a:t>
            </a:r>
            <a:r>
              <a:rPr lang="en-US" altLang="zh-CN" smtClean="0">
                <a:latin typeface="宋体" pitchFamily="2" charset="-122"/>
              </a:rPr>
              <a:t>/</a:t>
            </a:r>
            <a:r>
              <a:rPr lang="zh-CN" altLang="en-US" smtClean="0">
                <a:latin typeface="宋体" pitchFamily="2" charset="-122"/>
              </a:rPr>
              <a:t>件，公司管理人员要确定该产品的盈亏平衡销量，并要求绘制出表示该产品销量在盈亏平衡点附近一个范围内变化时产品销售收益、总成本和利润的变化图形。</a:t>
            </a:r>
            <a:r>
              <a:rPr lang="zh-CN" altLang="en-US" smtClean="0"/>
              <a:t> </a:t>
            </a:r>
          </a:p>
        </p:txBody>
      </p:sp>
      <p:pic>
        <p:nvPicPr>
          <p:cNvPr id="91140"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469" y="3053954"/>
            <a:ext cx="2936081" cy="15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422" y="3000375"/>
            <a:ext cx="2914650"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bwMode="auto">
          <a:xfrm>
            <a:off x="2000251" y="60723"/>
            <a:ext cx="5250656" cy="567928"/>
          </a:xfrm>
          <a:prstGeom prst="rect">
            <a:avLst/>
          </a:prstGeom>
          <a:noFill/>
          <a:ln w="9525">
            <a:noFill/>
            <a:miter lim="800000"/>
            <a:headEnd/>
            <a:tailEnd/>
          </a:ln>
        </p:spPr>
        <p:txBody>
          <a:bodyPr anchor="ctr"/>
          <a:lstStyle/>
          <a:p>
            <a:pPr eaLnBrk="0" hangingPunct="0">
              <a:defRPr/>
            </a:pPr>
            <a:r>
              <a:rPr lang="en-US" altLang="zh-CN" dirty="0"/>
              <a:t>4.3.2 </a:t>
            </a:r>
            <a:r>
              <a:rPr lang="zh-CN" altLang="en-US" kern="0" dirty="0">
                <a:solidFill>
                  <a:srgbClr val="003366"/>
                </a:solidFill>
                <a:latin typeface="+mj-lt"/>
                <a:ea typeface="+mj-ea"/>
                <a:cs typeface="+mj-cs"/>
              </a:rPr>
              <a:t>仪表盘与模拟分析：</a:t>
            </a:r>
            <a:r>
              <a:rPr lang="zh-CN" altLang="en-US" dirty="0">
                <a:solidFill>
                  <a:srgbClr val="FF9900"/>
                </a:solidFill>
                <a:latin typeface="+mj-lt"/>
                <a:ea typeface="+mj-ea"/>
                <a:cs typeface="+mj-cs"/>
              </a:rPr>
              <a:t>模拟分析应用示例</a:t>
            </a:r>
          </a:p>
        </p:txBody>
      </p:sp>
    </p:spTree>
    <p:extLst>
      <p:ext uri="{BB962C8B-B14F-4D97-AF65-F5344CB8AC3E}">
        <p14:creationId xmlns:p14="http://schemas.microsoft.com/office/powerpoint/2010/main" val="2325723176"/>
      </p:ext>
    </p:extLst>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95736" y="771550"/>
            <a:ext cx="4248471" cy="577955"/>
          </a:xfrm>
        </p:spPr>
        <p:txBody>
          <a:bodyPr/>
          <a:lstStyle/>
          <a:p>
            <a:r>
              <a:rPr lang="en-US" altLang="zh-CN" sz="3600" smtClean="0"/>
              <a:t>Q&amp;A</a:t>
            </a:r>
            <a:endParaRPr lang="zh-CN" altLang="en-US" sz="3600"/>
          </a:p>
        </p:txBody>
      </p:sp>
    </p:spTree>
    <p:extLst>
      <p:ext uri="{BB962C8B-B14F-4D97-AF65-F5344CB8AC3E}">
        <p14:creationId xmlns:p14="http://schemas.microsoft.com/office/powerpoint/2010/main" val="1784522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p:cNvPr>
          <p:cNvPicPr>
            <a:picLocks noChangeAspect="1"/>
          </p:cNvPicPr>
          <p:nvPr/>
        </p:nvPicPr>
        <p:blipFill rotWithShape="1">
          <a:blip r:embed="rId3"/>
          <a:srcRect b="5630"/>
          <a:stretch/>
        </p:blipFill>
        <p:spPr>
          <a:xfrm>
            <a:off x="251520" y="740683"/>
            <a:ext cx="8676456" cy="4392488"/>
          </a:xfrm>
          <a:prstGeom prst="rect">
            <a:avLst/>
          </a:prstGeom>
        </p:spPr>
      </p:pic>
      <p:sp>
        <p:nvSpPr>
          <p:cNvPr id="3" name="标题 2"/>
          <p:cNvSpPr>
            <a:spLocks noGrp="1"/>
          </p:cNvSpPr>
          <p:nvPr>
            <p:ph type="title"/>
          </p:nvPr>
        </p:nvSpPr>
        <p:spPr/>
        <p:txBody>
          <a:bodyPr/>
          <a:lstStyle/>
          <a:p>
            <a:r>
              <a:rPr lang="zh-CN" altLang="en-US" smtClean="0"/>
              <a:t>数据可视化</a:t>
            </a:r>
            <a:r>
              <a:rPr lang="en-US" altLang="zh-CN" smtClean="0"/>
              <a:t>-Demo</a:t>
            </a:r>
            <a:endParaRPr lang="zh-CN" altLang="en-US"/>
          </a:p>
        </p:txBody>
      </p:sp>
    </p:spTree>
    <p:extLst>
      <p:ext uri="{BB962C8B-B14F-4D97-AF65-F5344CB8AC3E}">
        <p14:creationId xmlns:p14="http://schemas.microsoft.com/office/powerpoint/2010/main" val="1660742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Data Visualization with Excel</a:t>
            </a:r>
            <a:endParaRPr lang="zh-CN" altLang="en-US"/>
          </a:p>
        </p:txBody>
      </p:sp>
      <p:pic>
        <p:nvPicPr>
          <p:cNvPr id="3" name="图片 2">
            <a:hlinkClick r:id="rId2" action="ppaction://hlinkfile"/>
          </p:cNvPr>
          <p:cNvPicPr>
            <a:picLocks noChangeAspect="1"/>
          </p:cNvPicPr>
          <p:nvPr/>
        </p:nvPicPr>
        <p:blipFill>
          <a:blip r:embed="rId3"/>
          <a:stretch>
            <a:fillRect/>
          </a:stretch>
        </p:blipFill>
        <p:spPr>
          <a:xfrm>
            <a:off x="467544" y="771550"/>
            <a:ext cx="7955900" cy="4268009"/>
          </a:xfrm>
          <a:prstGeom prst="rect">
            <a:avLst/>
          </a:prstGeom>
        </p:spPr>
      </p:pic>
    </p:spTree>
    <p:extLst>
      <p:ext uri="{BB962C8B-B14F-4D97-AF65-F5344CB8AC3E}">
        <p14:creationId xmlns:p14="http://schemas.microsoft.com/office/powerpoint/2010/main" val="2154165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36"/>
          <p:cNvSpPr>
            <a:spLocks noChangeArrowheads="1"/>
          </p:cNvSpPr>
          <p:nvPr/>
        </p:nvSpPr>
        <p:spPr bwMode="auto">
          <a:xfrm>
            <a:off x="0" y="0"/>
            <a:ext cx="9144000" cy="5143500"/>
          </a:xfrm>
          <a:prstGeom prst="rect">
            <a:avLst/>
          </a:prstGeom>
          <a:solidFill>
            <a:srgbClr val="990000"/>
          </a:solidFill>
          <a:ln w="9525" algn="ctr">
            <a:solidFill>
              <a:schemeClr val="tx1"/>
            </a:solidFill>
            <a:miter lim="800000"/>
            <a:headEnd/>
            <a:tailEnd/>
          </a:ln>
        </p:spPr>
        <p:txBody>
          <a:bodyPr wrap="none"/>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latin typeface="Arial" pitchFamily="34" charset="0"/>
              <a:ea typeface="宋体" pitchFamily="2" charset="-122"/>
            </a:endParaRPr>
          </a:p>
        </p:txBody>
      </p:sp>
      <p:sp>
        <p:nvSpPr>
          <p:cNvPr id="48131" name="标题 1"/>
          <p:cNvSpPr>
            <a:spLocks noGrp="1"/>
          </p:cNvSpPr>
          <p:nvPr>
            <p:ph type="title"/>
          </p:nvPr>
        </p:nvSpPr>
        <p:spPr/>
        <p:txBody>
          <a:bodyPr/>
          <a:lstStyle/>
          <a:p>
            <a:pPr eaLnBrk="1" hangingPunct="1"/>
            <a:r>
              <a:rPr lang="en-US" altLang="zh-CN" smtClean="0">
                <a:solidFill>
                  <a:srgbClr val="FFFF00"/>
                </a:solidFill>
              </a:rPr>
              <a:t>2 </a:t>
            </a:r>
            <a:r>
              <a:rPr lang="zh-CN" altLang="en-US" smtClean="0">
                <a:solidFill>
                  <a:srgbClr val="FFFF00"/>
                </a:solidFill>
              </a:rPr>
              <a:t>表现</a:t>
            </a:r>
            <a:r>
              <a:rPr lang="zh-CN" altLang="en-US" smtClean="0">
                <a:solidFill>
                  <a:srgbClr val="FFFF00"/>
                </a:solidFill>
              </a:rPr>
              <a:t>数据</a:t>
            </a:r>
            <a:r>
              <a:rPr lang="en-US" altLang="zh-CN" smtClean="0">
                <a:solidFill>
                  <a:srgbClr val="FFFF00"/>
                </a:solidFill>
              </a:rPr>
              <a:t>-</a:t>
            </a:r>
            <a:r>
              <a:rPr lang="zh-CN" altLang="en-US" smtClean="0">
                <a:solidFill>
                  <a:srgbClr val="FFFF00"/>
                </a:solidFill>
              </a:rPr>
              <a:t>统计图表应用模式</a:t>
            </a:r>
          </a:p>
        </p:txBody>
      </p:sp>
      <p:sp>
        <p:nvSpPr>
          <p:cNvPr id="14" name="Line 4"/>
          <p:cNvSpPr>
            <a:spLocks noChangeShapeType="1"/>
          </p:cNvSpPr>
          <p:nvPr/>
        </p:nvSpPr>
        <p:spPr bwMode="auto">
          <a:xfrm flipV="1">
            <a:off x="1566862" y="2737247"/>
            <a:ext cx="977504" cy="1928813"/>
          </a:xfrm>
          <a:prstGeom prst="line">
            <a:avLst/>
          </a:prstGeom>
          <a:noFill/>
          <a:ln w="349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5"/>
          <p:cNvSpPr>
            <a:spLocks noChangeShapeType="1"/>
          </p:cNvSpPr>
          <p:nvPr/>
        </p:nvSpPr>
        <p:spPr bwMode="auto">
          <a:xfrm>
            <a:off x="3002757" y="1835944"/>
            <a:ext cx="407194" cy="850106"/>
          </a:xfrm>
          <a:prstGeom prst="line">
            <a:avLst/>
          </a:prstGeom>
          <a:noFill/>
          <a:ln w="349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6"/>
          <p:cNvSpPr>
            <a:spLocks noChangeShapeType="1"/>
          </p:cNvSpPr>
          <p:nvPr/>
        </p:nvSpPr>
        <p:spPr bwMode="auto">
          <a:xfrm>
            <a:off x="1566863" y="4655344"/>
            <a:ext cx="2822972" cy="0"/>
          </a:xfrm>
          <a:prstGeom prst="line">
            <a:avLst/>
          </a:prstGeom>
          <a:noFill/>
          <a:ln w="349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Freeform 7"/>
          <p:cNvSpPr>
            <a:spLocks/>
          </p:cNvSpPr>
          <p:nvPr/>
        </p:nvSpPr>
        <p:spPr bwMode="auto">
          <a:xfrm>
            <a:off x="1590675" y="2633662"/>
            <a:ext cx="2720579" cy="205979"/>
          </a:xfrm>
          <a:custGeom>
            <a:avLst/>
            <a:gdLst>
              <a:gd name="T0" fmla="*/ 0 w 2359"/>
              <a:gd name="T1" fmla="*/ 2147483647 h 182"/>
              <a:gd name="T2" fmla="*/ 2147483647 w 2359"/>
              <a:gd name="T3" fmla="*/ 0 h 182"/>
              <a:gd name="T4" fmla="*/ 2147483647 w 2359"/>
              <a:gd name="T5" fmla="*/ 2147483647 h 182"/>
              <a:gd name="T6" fmla="*/ 2147483647 w 2359"/>
              <a:gd name="T7" fmla="*/ 2147483647 h 182"/>
              <a:gd name="T8" fmla="*/ 2147483647 w 2359"/>
              <a:gd name="T9" fmla="*/ 2147483647 h 182"/>
              <a:gd name="T10" fmla="*/ 0 60000 65536"/>
              <a:gd name="T11" fmla="*/ 0 60000 65536"/>
              <a:gd name="T12" fmla="*/ 0 60000 65536"/>
              <a:gd name="T13" fmla="*/ 0 60000 65536"/>
              <a:gd name="T14" fmla="*/ 0 60000 65536"/>
              <a:gd name="T15" fmla="*/ 0 w 2359"/>
              <a:gd name="T16" fmla="*/ 0 h 182"/>
              <a:gd name="T17" fmla="*/ 2359 w 2359"/>
              <a:gd name="T18" fmla="*/ 182 h 182"/>
            </a:gdLst>
            <a:ahLst/>
            <a:cxnLst>
              <a:cxn ang="T10">
                <a:pos x="T0" y="T1"/>
              </a:cxn>
              <a:cxn ang="T11">
                <a:pos x="T2" y="T3"/>
              </a:cxn>
              <a:cxn ang="T12">
                <a:pos x="T4" y="T5"/>
              </a:cxn>
              <a:cxn ang="T13">
                <a:pos x="T6" y="T7"/>
              </a:cxn>
              <a:cxn ang="T14">
                <a:pos x="T8" y="T9"/>
              </a:cxn>
            </a:cxnLst>
            <a:rect l="T15" t="T16" r="T17" b="T18"/>
            <a:pathLst>
              <a:path w="2359" h="182">
                <a:moveTo>
                  <a:pt x="0" y="136"/>
                </a:moveTo>
                <a:cubicBezTo>
                  <a:pt x="170" y="68"/>
                  <a:pt x="340" y="0"/>
                  <a:pt x="499" y="0"/>
                </a:cubicBezTo>
                <a:cubicBezTo>
                  <a:pt x="658" y="0"/>
                  <a:pt x="779" y="128"/>
                  <a:pt x="953" y="136"/>
                </a:cubicBezTo>
                <a:cubicBezTo>
                  <a:pt x="1127" y="144"/>
                  <a:pt x="1309" y="38"/>
                  <a:pt x="1543" y="46"/>
                </a:cubicBezTo>
                <a:cubicBezTo>
                  <a:pt x="1777" y="54"/>
                  <a:pt x="2223" y="159"/>
                  <a:pt x="2359" y="182"/>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65967" tIns="32984" rIns="65967" bIns="32984"/>
          <a:lstStyle/>
          <a:p>
            <a:endParaRPr lang="zh-CN" altLang="en-US"/>
          </a:p>
        </p:txBody>
      </p:sp>
      <p:sp>
        <p:nvSpPr>
          <p:cNvPr id="18" name="Line 8"/>
          <p:cNvSpPr>
            <a:spLocks noChangeShapeType="1"/>
          </p:cNvSpPr>
          <p:nvPr/>
        </p:nvSpPr>
        <p:spPr bwMode="auto">
          <a:xfrm flipV="1">
            <a:off x="2544367" y="1862138"/>
            <a:ext cx="458390" cy="875110"/>
          </a:xfrm>
          <a:prstGeom prst="line">
            <a:avLst/>
          </a:prstGeom>
          <a:noFill/>
          <a:ln w="349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9"/>
          <p:cNvSpPr>
            <a:spLocks noChangeShapeType="1"/>
          </p:cNvSpPr>
          <p:nvPr/>
        </p:nvSpPr>
        <p:spPr bwMode="auto">
          <a:xfrm>
            <a:off x="3409950" y="2686050"/>
            <a:ext cx="971550" cy="1980010"/>
          </a:xfrm>
          <a:prstGeom prst="line">
            <a:avLst/>
          </a:prstGeom>
          <a:noFill/>
          <a:ln w="349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10"/>
          <p:cNvSpPr>
            <a:spLocks/>
          </p:cNvSpPr>
          <p:nvPr/>
        </p:nvSpPr>
        <p:spPr bwMode="auto">
          <a:xfrm>
            <a:off x="2531269" y="2686050"/>
            <a:ext cx="865585" cy="109538"/>
          </a:xfrm>
          <a:custGeom>
            <a:avLst/>
            <a:gdLst>
              <a:gd name="T0" fmla="*/ 0 w 771"/>
              <a:gd name="T1" fmla="*/ 2147483647 h 112"/>
              <a:gd name="T2" fmla="*/ 2147483647 w 771"/>
              <a:gd name="T3" fmla="*/ 2147483647 h 112"/>
              <a:gd name="T4" fmla="*/ 2147483647 w 771"/>
              <a:gd name="T5" fmla="*/ 2147483647 h 112"/>
              <a:gd name="T6" fmla="*/ 2147483647 w 771"/>
              <a:gd name="T7" fmla="*/ 2147483647 h 112"/>
              <a:gd name="T8" fmla="*/ 0 60000 65536"/>
              <a:gd name="T9" fmla="*/ 0 60000 65536"/>
              <a:gd name="T10" fmla="*/ 0 60000 65536"/>
              <a:gd name="T11" fmla="*/ 0 60000 65536"/>
              <a:gd name="T12" fmla="*/ 0 w 771"/>
              <a:gd name="T13" fmla="*/ 0 h 112"/>
              <a:gd name="T14" fmla="*/ 771 w 771"/>
              <a:gd name="T15" fmla="*/ 112 h 112"/>
            </a:gdLst>
            <a:ahLst/>
            <a:cxnLst>
              <a:cxn ang="T8">
                <a:pos x="T0" y="T1"/>
              </a:cxn>
              <a:cxn ang="T9">
                <a:pos x="T2" y="T3"/>
              </a:cxn>
              <a:cxn ang="T10">
                <a:pos x="T4" y="T5"/>
              </a:cxn>
              <a:cxn ang="T11">
                <a:pos x="T6" y="T7"/>
              </a:cxn>
            </a:cxnLst>
            <a:rect l="T12" t="T13" r="T14" b="T15"/>
            <a:pathLst>
              <a:path w="771" h="112">
                <a:moveTo>
                  <a:pt x="0" y="60"/>
                </a:moveTo>
                <a:cubicBezTo>
                  <a:pt x="15" y="86"/>
                  <a:pt x="30" y="112"/>
                  <a:pt x="136" y="105"/>
                </a:cubicBezTo>
                <a:cubicBezTo>
                  <a:pt x="242" y="98"/>
                  <a:pt x="529" y="30"/>
                  <a:pt x="635" y="15"/>
                </a:cubicBezTo>
                <a:cubicBezTo>
                  <a:pt x="741" y="0"/>
                  <a:pt x="748" y="15"/>
                  <a:pt x="771" y="15"/>
                </a:cubicBezTo>
              </a:path>
            </a:pathLst>
          </a:custGeom>
          <a:noFill/>
          <a:ln w="31750">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65967" tIns="32984" rIns="65967" bIns="32984"/>
          <a:lstStyle/>
          <a:p>
            <a:endParaRPr lang="zh-CN" altLang="en-US"/>
          </a:p>
        </p:txBody>
      </p:sp>
      <p:sp>
        <p:nvSpPr>
          <p:cNvPr id="21" name="Oval 6"/>
          <p:cNvSpPr>
            <a:spLocks noChangeArrowheads="1"/>
          </p:cNvSpPr>
          <p:nvPr/>
        </p:nvSpPr>
        <p:spPr bwMode="auto">
          <a:xfrm>
            <a:off x="3292079" y="1959769"/>
            <a:ext cx="104775" cy="103585"/>
          </a:xfrm>
          <a:prstGeom prst="ellipse">
            <a:avLst/>
          </a:prstGeom>
          <a:solidFill>
            <a:schemeClr val="accent1"/>
          </a:solidFill>
          <a:ln w="9525">
            <a:solidFill>
              <a:schemeClr val="bg1"/>
            </a:solidFill>
            <a:round/>
            <a:headEnd/>
            <a:tailEnd/>
          </a:ln>
        </p:spPr>
        <p:txBody>
          <a:bodyPr wrap="none" lIns="65967" tIns="32984" rIns="65967" bIns="32984" anchor="ct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zh-CN" sz="2325">
              <a:latin typeface="Arial" pitchFamily="34" charset="0"/>
              <a:ea typeface="宋体" pitchFamily="2" charset="-122"/>
            </a:endParaRPr>
          </a:p>
        </p:txBody>
      </p:sp>
      <p:sp>
        <p:nvSpPr>
          <p:cNvPr id="22" name="Line 7"/>
          <p:cNvSpPr>
            <a:spLocks noChangeShapeType="1"/>
          </p:cNvSpPr>
          <p:nvPr/>
        </p:nvSpPr>
        <p:spPr bwMode="auto">
          <a:xfrm>
            <a:off x="3396854" y="2012156"/>
            <a:ext cx="214550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8"/>
          <p:cNvSpPr txBox="1">
            <a:spLocks noChangeArrowheads="1"/>
          </p:cNvSpPr>
          <p:nvPr/>
        </p:nvSpPr>
        <p:spPr bwMode="auto">
          <a:xfrm>
            <a:off x="5566172" y="1785938"/>
            <a:ext cx="1608534" cy="4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967" tIns="32984" rIns="65967" bIns="32984">
            <a:spAutoFit/>
          </a:bodyP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zh-CN" altLang="en-US" sz="2400" b="1">
                <a:solidFill>
                  <a:schemeClr val="bg1"/>
                </a:solidFill>
              </a:rPr>
              <a:t>各类图表</a:t>
            </a:r>
          </a:p>
        </p:txBody>
      </p:sp>
      <p:sp>
        <p:nvSpPr>
          <p:cNvPr id="24" name="Oval 6"/>
          <p:cNvSpPr>
            <a:spLocks noChangeArrowheads="1"/>
          </p:cNvSpPr>
          <p:nvPr/>
        </p:nvSpPr>
        <p:spPr bwMode="auto">
          <a:xfrm>
            <a:off x="3865960" y="3378994"/>
            <a:ext cx="104775" cy="102394"/>
          </a:xfrm>
          <a:prstGeom prst="ellipse">
            <a:avLst/>
          </a:prstGeom>
          <a:solidFill>
            <a:schemeClr val="accent1"/>
          </a:solidFill>
          <a:ln w="9525">
            <a:solidFill>
              <a:schemeClr val="bg1"/>
            </a:solidFill>
            <a:round/>
            <a:headEnd/>
            <a:tailEnd/>
          </a:ln>
        </p:spPr>
        <p:txBody>
          <a:bodyPr wrap="none" lIns="65967" tIns="32984" rIns="65967" bIns="32984" anchor="ct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zh-CN" sz="2325">
              <a:latin typeface="Arial" pitchFamily="34" charset="0"/>
              <a:ea typeface="宋体" pitchFamily="2" charset="-122"/>
            </a:endParaRPr>
          </a:p>
        </p:txBody>
      </p:sp>
      <p:sp>
        <p:nvSpPr>
          <p:cNvPr id="25" name="Line 7"/>
          <p:cNvSpPr>
            <a:spLocks noChangeShapeType="1"/>
          </p:cNvSpPr>
          <p:nvPr/>
        </p:nvSpPr>
        <p:spPr bwMode="auto">
          <a:xfrm>
            <a:off x="3970735" y="3430191"/>
            <a:ext cx="214431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8"/>
          <p:cNvSpPr txBox="1">
            <a:spLocks noChangeArrowheads="1"/>
          </p:cNvSpPr>
          <p:nvPr/>
        </p:nvSpPr>
        <p:spPr bwMode="auto">
          <a:xfrm>
            <a:off x="6142435" y="3203973"/>
            <a:ext cx="1733550" cy="4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967" tIns="32984" rIns="65967" bIns="32984">
            <a:spAutoFit/>
          </a:bodyP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r>
              <a:rPr lang="zh-CN" altLang="en-US" sz="2400" b="1">
                <a:solidFill>
                  <a:schemeClr val="bg1"/>
                </a:solidFill>
                <a:latin typeface="Arial" pitchFamily="34" charset="0"/>
              </a:rPr>
              <a:t>应用模式</a:t>
            </a:r>
          </a:p>
        </p:txBody>
      </p:sp>
      <p:sp>
        <p:nvSpPr>
          <p:cNvPr id="27" name="Text Box 20"/>
          <p:cNvSpPr txBox="1">
            <a:spLocks noChangeArrowheads="1"/>
          </p:cNvSpPr>
          <p:nvPr/>
        </p:nvSpPr>
        <p:spPr bwMode="auto">
          <a:xfrm>
            <a:off x="5906691" y="2185988"/>
            <a:ext cx="2094309" cy="38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967" tIns="32984" rIns="65967" bIns="32984">
            <a:spAutoFit/>
          </a:bodyP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lang="zh-CN" altLang="en-US" sz="2100" b="1">
                <a:solidFill>
                  <a:srgbClr val="DDDDDD"/>
                </a:solidFill>
                <a:latin typeface="Arial" pitchFamily="34" charset="0"/>
              </a:rPr>
              <a:t>形</a:t>
            </a:r>
            <a:endParaRPr lang="zh-CN" altLang="en-US" sz="2100">
              <a:solidFill>
                <a:srgbClr val="DDDDDD"/>
              </a:solidFill>
              <a:latin typeface="Arial" pitchFamily="34" charset="0"/>
            </a:endParaRPr>
          </a:p>
        </p:txBody>
      </p:sp>
      <p:sp>
        <p:nvSpPr>
          <p:cNvPr id="28" name="Line 21"/>
          <p:cNvSpPr>
            <a:spLocks noChangeShapeType="1"/>
          </p:cNvSpPr>
          <p:nvPr/>
        </p:nvSpPr>
        <p:spPr bwMode="auto">
          <a:xfrm>
            <a:off x="4075510" y="2012156"/>
            <a:ext cx="0" cy="390525"/>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2"/>
          <p:cNvSpPr>
            <a:spLocks noChangeShapeType="1"/>
          </p:cNvSpPr>
          <p:nvPr/>
        </p:nvSpPr>
        <p:spPr bwMode="auto">
          <a:xfrm>
            <a:off x="4075510" y="2402681"/>
            <a:ext cx="1831181" cy="0"/>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5"/>
          <p:cNvSpPr txBox="1">
            <a:spLocks noChangeArrowheads="1"/>
          </p:cNvSpPr>
          <p:nvPr/>
        </p:nvSpPr>
        <p:spPr bwMode="auto">
          <a:xfrm>
            <a:off x="6429375" y="3595688"/>
            <a:ext cx="2406254" cy="38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967" tIns="32984" rIns="65967" bIns="32984">
            <a:spAutoFit/>
          </a:bodyPr>
          <a:lstStyle>
            <a:lvl1pPr defTabSz="879475" eaLnBrk="0" hangingPunct="0">
              <a:defRPr>
                <a:solidFill>
                  <a:schemeClr val="tx1"/>
                </a:solidFill>
                <a:latin typeface="Times New Roman" pitchFamily="18" charset="0"/>
                <a:ea typeface="黑体" pitchFamily="49" charset="-122"/>
              </a:defRPr>
            </a:lvl1pPr>
            <a:lvl2pPr marL="742950" indent="-285750" defTabSz="879475" eaLnBrk="0" hangingPunct="0">
              <a:defRPr>
                <a:solidFill>
                  <a:schemeClr val="tx1"/>
                </a:solidFill>
                <a:latin typeface="Times New Roman" pitchFamily="18" charset="0"/>
                <a:ea typeface="黑体" pitchFamily="49" charset="-122"/>
              </a:defRPr>
            </a:lvl2pPr>
            <a:lvl3pPr marL="1143000" indent="-228600" defTabSz="879475" eaLnBrk="0" hangingPunct="0">
              <a:defRPr>
                <a:solidFill>
                  <a:schemeClr val="tx1"/>
                </a:solidFill>
                <a:latin typeface="Times New Roman" pitchFamily="18" charset="0"/>
                <a:ea typeface="黑体" pitchFamily="49" charset="-122"/>
              </a:defRPr>
            </a:lvl3pPr>
            <a:lvl4pPr marL="1600200" indent="-228600" defTabSz="879475" eaLnBrk="0" hangingPunct="0">
              <a:defRPr>
                <a:solidFill>
                  <a:schemeClr val="tx1"/>
                </a:solidFill>
                <a:latin typeface="Times New Roman" pitchFamily="18" charset="0"/>
                <a:ea typeface="黑体" pitchFamily="49" charset="-122"/>
              </a:defRPr>
            </a:lvl4pPr>
            <a:lvl5pPr marL="2057400" indent="-228600" defTabSz="879475" eaLnBrk="0" hangingPunct="0">
              <a:defRPr>
                <a:solidFill>
                  <a:schemeClr val="tx1"/>
                </a:solidFill>
                <a:latin typeface="Times New Roman" pitchFamily="18" charset="0"/>
                <a:ea typeface="黑体" pitchFamily="49" charset="-122"/>
              </a:defRPr>
            </a:lvl5pPr>
            <a:lvl6pPr marL="25146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defTabSz="879475"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spcBef>
                <a:spcPct val="50000"/>
              </a:spcBef>
            </a:pPr>
            <a:r>
              <a:rPr lang="zh-CN" altLang="en-US" sz="2100" b="1">
                <a:solidFill>
                  <a:srgbClr val="DDDDDD"/>
                </a:solidFill>
                <a:latin typeface="微软雅黑" pitchFamily="34" charset="-122"/>
              </a:rPr>
              <a:t>神</a:t>
            </a:r>
            <a:r>
              <a:rPr lang="zh-CN" altLang="en-US" sz="2100">
                <a:latin typeface="微软雅黑" pitchFamily="34" charset="-122"/>
              </a:rPr>
              <a:t> </a:t>
            </a:r>
          </a:p>
        </p:txBody>
      </p:sp>
      <p:sp>
        <p:nvSpPr>
          <p:cNvPr id="31" name="Line 26"/>
          <p:cNvSpPr>
            <a:spLocks noChangeShapeType="1"/>
          </p:cNvSpPr>
          <p:nvPr/>
        </p:nvSpPr>
        <p:spPr bwMode="auto">
          <a:xfrm>
            <a:off x="4625579" y="3431381"/>
            <a:ext cx="0" cy="390525"/>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7"/>
          <p:cNvSpPr>
            <a:spLocks noChangeShapeType="1"/>
          </p:cNvSpPr>
          <p:nvPr/>
        </p:nvSpPr>
        <p:spPr bwMode="auto">
          <a:xfrm>
            <a:off x="4625579" y="3821906"/>
            <a:ext cx="1831181" cy="0"/>
          </a:xfrm>
          <a:prstGeom prst="line">
            <a:avLst/>
          </a:prstGeom>
          <a:noFill/>
          <a:ln w="12700">
            <a:solidFill>
              <a:srgbClr val="C0C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644289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nodeType="afterGroup">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500"/>
                                        <p:tgtEl>
                                          <p:spTgt spid="16"/>
                                        </p:tgtEl>
                                      </p:cBhvr>
                                    </p:animEffect>
                                  </p:childTnLst>
                                </p:cTn>
                              </p:par>
                            </p:childTnLst>
                          </p:cTn>
                        </p:par>
                        <p:par>
                          <p:cTn id="24" fill="hold" nodeType="afterGroup">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randombar(horizontal)">
                                      <p:cBhvr>
                                        <p:cTn id="30" dur="500"/>
                                        <p:tgtEl>
                                          <p:spTgt spid="20"/>
                                        </p:tgtEl>
                                      </p:cBhvr>
                                    </p:animEffect>
                                  </p:childTnLst>
                                </p:cTn>
                              </p:par>
                            </p:childTnLst>
                          </p:cTn>
                        </p:par>
                        <p:par>
                          <p:cTn id="31" fill="hold" nodeType="afterGroup">
                            <p:stCondLst>
                              <p:cond delay="3000"/>
                            </p:stCondLst>
                            <p:childTnLst>
                              <p:par>
                                <p:cTn id="32" presetID="64" presetClass="path" presetSubtype="0" accel="50000" decel="50000" fill="hold" grpId="1" nodeType="afterEffect">
                                  <p:stCondLst>
                                    <p:cond delay="0"/>
                                  </p:stCondLst>
                                  <p:childTnLst>
                                    <p:animMotion origin="layout" path="M 2.87081E-7 -4.62437E-6 L 2.87081E-7 -0.07005 " pathEditMode="relative" rAng="0" ptsTypes="AA">
                                      <p:cBhvr>
                                        <p:cTn id="33" dur="2000" fill="hold"/>
                                        <p:tgtEl>
                                          <p:spTgt spid="20"/>
                                        </p:tgtEl>
                                        <p:attrNameLst>
                                          <p:attrName>ppt_x</p:attrName>
                                          <p:attrName>ppt_y</p:attrName>
                                        </p:attrNameLst>
                                      </p:cBhvr>
                                      <p:rCtr x="0" y="-3500"/>
                                    </p:animMotion>
                                  </p:childTnLst>
                                </p:cTn>
                              </p:par>
                              <p:par>
                                <p:cTn id="34" presetID="64" presetClass="path" presetSubtype="0" accel="50000" decel="50000" fill="hold" grpId="1" nodeType="withEffect">
                                  <p:stCondLst>
                                    <p:cond delay="0"/>
                                  </p:stCondLst>
                                  <p:childTnLst>
                                    <p:animMotion origin="layout" path="M 2.87081E-7 4.8601E-6 L 2.87081E-7 -0.06984 " pathEditMode="relative" rAng="0" ptsTypes="AA">
                                      <p:cBhvr>
                                        <p:cTn id="35" dur="2000" fill="hold"/>
                                        <p:tgtEl>
                                          <p:spTgt spid="18"/>
                                        </p:tgtEl>
                                        <p:attrNameLst>
                                          <p:attrName>ppt_x</p:attrName>
                                          <p:attrName>ppt_y</p:attrName>
                                        </p:attrNameLst>
                                      </p:cBhvr>
                                      <p:rCtr x="0" y="-3500"/>
                                    </p:animMotion>
                                  </p:childTnLst>
                                </p:cTn>
                              </p:par>
                              <p:par>
                                <p:cTn id="36" presetID="64" presetClass="path" presetSubtype="0" accel="50000" decel="50000" fill="hold" grpId="1" nodeType="withEffect">
                                  <p:stCondLst>
                                    <p:cond delay="0"/>
                                  </p:stCondLst>
                                  <p:childTnLst>
                                    <p:animMotion origin="layout" path="M 0.00105 0.00507 L -7.6555E-7 -0.06389 " pathEditMode="relative" rAng="0" ptsTypes="AA">
                                      <p:cBhvr>
                                        <p:cTn id="37" dur="2000" fill="hold"/>
                                        <p:tgtEl>
                                          <p:spTgt spid="15"/>
                                        </p:tgtEl>
                                        <p:attrNameLst>
                                          <p:attrName>ppt_x</p:attrName>
                                          <p:attrName>ppt_y</p:attrName>
                                        </p:attrNameLst>
                                      </p:cBhvr>
                                      <p:rCtr x="-100" y="-3500"/>
                                    </p:animMotion>
                                  </p:childTnLst>
                                </p:cTn>
                              </p:par>
                            </p:childTnLst>
                          </p:cTn>
                        </p:par>
                        <p:par>
                          <p:cTn id="38" fill="hold" nodeType="afterGroup">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up)">
                                      <p:cBhvr>
                                        <p:cTn id="48" dur="500"/>
                                        <p:tgtEl>
                                          <p:spTgt spid="28"/>
                                        </p:tgtEl>
                                      </p:cBhvr>
                                    </p:animEffect>
                                  </p:childTnLst>
                                </p:cTn>
                              </p:par>
                            </p:childTnLst>
                          </p:cTn>
                        </p:par>
                        <p:par>
                          <p:cTn id="49" fill="hold" nodeType="afterGroup">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nodeType="afterGroup">
                            <p:stCondLst>
                              <p:cond delay="6500"/>
                            </p:stCondLst>
                            <p:childTnLst>
                              <p:par>
                                <p:cTn id="57" presetID="27" presetClass="entr" presetSubtype="0" fill="hold" grpId="0" nodeType="afterEffect">
                                  <p:stCondLst>
                                    <p:cond delay="0"/>
                                  </p:stCondLst>
                                  <p:iterate type="lt">
                                    <p:tmPct val="50000"/>
                                  </p:iterate>
                                  <p:childTnLst>
                                    <p:set>
                                      <p:cBhvr>
                                        <p:cTn id="58" dur="1" fill="hold">
                                          <p:stCondLst>
                                            <p:cond delay="0"/>
                                          </p:stCondLst>
                                        </p:cTn>
                                        <p:tgtEl>
                                          <p:spTgt spid="27"/>
                                        </p:tgtEl>
                                        <p:attrNameLst>
                                          <p:attrName>style.visibility</p:attrName>
                                        </p:attrNameLst>
                                      </p:cBhvr>
                                      <p:to>
                                        <p:strVal val="visible"/>
                                      </p:to>
                                    </p:set>
                                    <p:anim calcmode="discrete" valueType="clr">
                                      <p:cBhvr override="childStyle">
                                        <p:cTn id="5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27"/>
                                        </p:tgtEl>
                                        <p:attrNameLst>
                                          <p:attrName>fillcolor</p:attrName>
                                        </p:attrNameLst>
                                      </p:cBhvr>
                                      <p:tavLst>
                                        <p:tav tm="0">
                                          <p:val>
                                            <p:clrVal>
                                              <a:schemeClr val="accent2"/>
                                            </p:clrVal>
                                          </p:val>
                                        </p:tav>
                                        <p:tav tm="50000">
                                          <p:val>
                                            <p:clrVal>
                                              <a:schemeClr val="hlink"/>
                                            </p:clrVal>
                                          </p:val>
                                        </p:tav>
                                      </p:tavLst>
                                    </p:anim>
                                    <p:set>
                                      <p:cBhvr>
                                        <p:cTn id="61" dur="80"/>
                                        <p:tgtEl>
                                          <p:spTgt spid="27"/>
                                        </p:tgtEl>
                                        <p:attrNameLst>
                                          <p:attrName>fill.type</p:attrName>
                                        </p:attrNameLst>
                                      </p:cBhvr>
                                      <p:to>
                                        <p:strVal val="solid"/>
                                      </p:to>
                                    </p:set>
                                  </p:childTnLst>
                                </p:cTn>
                              </p:par>
                            </p:childTnLst>
                          </p:cTn>
                        </p:par>
                        <p:par>
                          <p:cTn id="62" fill="hold" nodeType="afterGroup">
                            <p:stCondLst>
                              <p:cond delay="658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par>
                          <p:cTn id="66" fill="hold" nodeType="afterGroup">
                            <p:stCondLst>
                              <p:cond delay="708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par>
                          <p:cTn id="76" fill="hold" nodeType="afterGroup">
                            <p:stCondLst>
                              <p:cond delay="7580"/>
                            </p:stCondLst>
                            <p:childTnLst>
                              <p:par>
                                <p:cTn id="77" presetID="22" presetClass="entr" presetSubtype="8"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par>
                          <p:cTn id="80" fill="hold" nodeType="afterGroup">
                            <p:stCondLst>
                              <p:cond delay="8080"/>
                            </p:stCondLst>
                            <p:childTnLst>
                              <p:par>
                                <p:cTn id="81" presetID="27" presetClass="entr" presetSubtype="0" fill="hold" grpId="0" nodeType="afterEffect">
                                  <p:stCondLst>
                                    <p:cond delay="0"/>
                                  </p:stCondLst>
                                  <p:iterate type="lt">
                                    <p:tmPct val="50000"/>
                                  </p:iterate>
                                  <p:childTnLst>
                                    <p:set>
                                      <p:cBhvr>
                                        <p:cTn id="82" dur="1" fill="hold">
                                          <p:stCondLst>
                                            <p:cond delay="0"/>
                                          </p:stCondLst>
                                        </p:cTn>
                                        <p:tgtEl>
                                          <p:spTgt spid="30"/>
                                        </p:tgtEl>
                                        <p:attrNameLst>
                                          <p:attrName>style.visibility</p:attrName>
                                        </p:attrNameLst>
                                      </p:cBhvr>
                                      <p:to>
                                        <p:strVal val="visible"/>
                                      </p:to>
                                    </p:set>
                                    <p:anim calcmode="discrete" valueType="clr">
                                      <p:cBhvr override="childStyle">
                                        <p:cTn id="83" dur="80"/>
                                        <p:tgtEl>
                                          <p:spTgt spid="30"/>
                                        </p:tgtEl>
                                        <p:attrNameLst>
                                          <p:attrName>style.color</p:attrName>
                                        </p:attrNameLst>
                                      </p:cBhvr>
                                      <p:tavLst>
                                        <p:tav tm="0">
                                          <p:val>
                                            <p:clrVal>
                                              <a:schemeClr val="accent2"/>
                                            </p:clrVal>
                                          </p:val>
                                        </p:tav>
                                        <p:tav tm="50000">
                                          <p:val>
                                            <p:clrVal>
                                              <a:schemeClr val="hlink"/>
                                            </p:clrVal>
                                          </p:val>
                                        </p:tav>
                                      </p:tavLst>
                                    </p:anim>
                                    <p:anim calcmode="discrete" valueType="clr">
                                      <p:cBhvr>
                                        <p:cTn id="84" dur="80"/>
                                        <p:tgtEl>
                                          <p:spTgt spid="30"/>
                                        </p:tgtEl>
                                        <p:attrNameLst>
                                          <p:attrName>fillcolor</p:attrName>
                                        </p:attrNameLst>
                                      </p:cBhvr>
                                      <p:tavLst>
                                        <p:tav tm="0">
                                          <p:val>
                                            <p:clrVal>
                                              <a:schemeClr val="accent2"/>
                                            </p:clrVal>
                                          </p:val>
                                        </p:tav>
                                        <p:tav tm="50000">
                                          <p:val>
                                            <p:clrVal>
                                              <a:schemeClr val="hlink"/>
                                            </p:clrVal>
                                          </p:val>
                                        </p:tav>
                                      </p:tavLst>
                                    </p:anim>
                                    <p:set>
                                      <p:cBhvr>
                                        <p:cTn id="85" dur="80"/>
                                        <p:tgtEl>
                                          <p:spTgt spid="3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17" grpId="0" animBg="1"/>
      <p:bldP spid="18" grpId="0" animBg="1"/>
      <p:bldP spid="18" grpId="1" animBg="1"/>
      <p:bldP spid="19" grpId="0" animBg="1"/>
      <p:bldP spid="20" grpId="0" animBg="1"/>
      <p:bldP spid="20" grpId="1" animBg="1"/>
      <p:bldP spid="21" grpId="0" animBg="1"/>
      <p:bldP spid="22" grpId="0" animBg="1"/>
      <p:bldP spid="23" grpId="0"/>
      <p:bldP spid="24" grpId="0" animBg="1"/>
      <p:bldP spid="25" grpId="0" animBg="1"/>
      <p:bldP spid="26" grpId="0"/>
      <p:bldP spid="27" grpId="0"/>
      <p:bldP spid="28" grpId="0" animBg="1"/>
      <p:bldP spid="29" grpId="0" animBg="1"/>
      <p:bldP spid="30" grpId="0"/>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1842" name="Group 2"/>
          <p:cNvGraphicFramePr>
            <a:graphicFrameLocks noGrp="1"/>
          </p:cNvGraphicFramePr>
          <p:nvPr/>
        </p:nvGraphicFramePr>
        <p:xfrm>
          <a:off x="1212056" y="1930004"/>
          <a:ext cx="1083470" cy="821532"/>
        </p:xfrm>
        <a:graphic>
          <a:graphicData uri="http://schemas.openxmlformats.org/drawingml/2006/table">
            <a:tbl>
              <a:tblPr/>
              <a:tblGrid>
                <a:gridCol w="360803">
                  <a:extLst>
                    <a:ext uri="{9D8B030D-6E8A-4147-A177-3AD203B41FA5}">
                      <a16:colId xmlns:a16="http://schemas.microsoft.com/office/drawing/2014/main" val="20000"/>
                    </a:ext>
                  </a:extLst>
                </a:gridCol>
                <a:gridCol w="407360">
                  <a:extLst>
                    <a:ext uri="{9D8B030D-6E8A-4147-A177-3AD203B41FA5}">
                      <a16:colId xmlns:a16="http://schemas.microsoft.com/office/drawing/2014/main" val="20001"/>
                    </a:ext>
                  </a:extLst>
                </a:gridCol>
                <a:gridCol w="315307">
                  <a:extLst>
                    <a:ext uri="{9D8B030D-6E8A-4147-A177-3AD203B41FA5}">
                      <a16:colId xmlns:a16="http://schemas.microsoft.com/office/drawing/2014/main" val="20002"/>
                    </a:ext>
                  </a:extLst>
                </a:gridCol>
              </a:tblGrid>
              <a:tr h="273844">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0" i="0" u="none" strike="noStrike" cap="none" normalizeH="0" baseline="0" smtClean="0">
                        <a:ln>
                          <a:noFill/>
                        </a:ln>
                        <a:solidFill>
                          <a:srgbClr val="FFFFFF"/>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0" i="0" u="none" strike="noStrike" cap="none" normalizeH="0" baseline="0" smtClean="0">
                        <a:ln>
                          <a:noFill/>
                        </a:ln>
                        <a:solidFill>
                          <a:srgbClr val="FFFFFF"/>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0" i="0" u="none" strike="noStrike" cap="none" normalizeH="0" baseline="0" smtClean="0">
                        <a:ln>
                          <a:noFill/>
                        </a:ln>
                        <a:solidFill>
                          <a:srgbClr val="FFFFFF"/>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0"/>
                  </a:ext>
                </a:extLst>
              </a:tr>
              <a:tr h="273844">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1"/>
                  </a:ext>
                </a:extLst>
              </a:tr>
              <a:tr h="273844">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Tx/>
                        <a:buFont typeface="Wingdings" pitchFamily="2" charset="2"/>
                        <a:buNone/>
                        <a:tabLst/>
                      </a:pPr>
                      <a:endParaRPr kumimoji="0" lang="zh-CN" altLang="en-US" sz="1200" b="1" i="0" u="none" strike="noStrike" cap="none" normalizeH="0" baseline="0" smtClean="0">
                        <a:ln>
                          <a:noFill/>
                        </a:ln>
                        <a:solidFill>
                          <a:srgbClr val="000000"/>
                        </a:solidFill>
                        <a:effectLst/>
                        <a:latin typeface="Arial" charset="0"/>
                        <a:ea typeface="微软雅黑" pitchFamily="34" charset="-122"/>
                      </a:endParaRPr>
                    </a:p>
                  </a:txBody>
                  <a:tcPr marL="60954" marR="60954" marT="34280" marB="3428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2"/>
                  </a:ext>
                </a:extLst>
              </a:tr>
            </a:tbl>
          </a:graphicData>
        </a:graphic>
      </p:graphicFrame>
      <p:graphicFrame>
        <p:nvGraphicFramePr>
          <p:cNvPr id="3" name="图示 2"/>
          <p:cNvGraphicFramePr/>
          <p:nvPr/>
        </p:nvGraphicFramePr>
        <p:xfrm>
          <a:off x="2332223" y="1915625"/>
          <a:ext cx="4464496" cy="8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1861" name="TextBox 3"/>
          <p:cNvSpPr txBox="1">
            <a:spLocks noChangeArrowheads="1"/>
          </p:cNvSpPr>
          <p:nvPr/>
        </p:nvSpPr>
        <p:spPr bwMode="auto">
          <a:xfrm>
            <a:off x="1115615" y="2890838"/>
            <a:ext cx="14442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Clr>
                <a:srgbClr val="336699"/>
              </a:buClr>
              <a:buFont typeface="Wingdings" pitchFamily="2" charset="2"/>
              <a:buChar char="l"/>
            </a:pPr>
            <a:r>
              <a:rPr lang="zh-CN" altLang="en-US" b="1">
                <a:latin typeface="微软雅黑" pitchFamily="34" charset="-122"/>
                <a:ea typeface="微软雅黑" pitchFamily="34" charset="-122"/>
              </a:rPr>
              <a:t>数据表格</a:t>
            </a:r>
          </a:p>
        </p:txBody>
      </p:sp>
      <p:sp>
        <p:nvSpPr>
          <p:cNvPr id="291862" name="TextBox 4"/>
          <p:cNvSpPr txBox="1">
            <a:spLocks noChangeArrowheads="1"/>
          </p:cNvSpPr>
          <p:nvPr/>
        </p:nvSpPr>
        <p:spPr bwMode="auto">
          <a:xfrm>
            <a:off x="2268141" y="2890837"/>
            <a:ext cx="14442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Clr>
                <a:srgbClr val="336699"/>
              </a:buClr>
              <a:buFont typeface="Wingdings" pitchFamily="2" charset="2"/>
              <a:buChar char="l"/>
            </a:pPr>
            <a:r>
              <a:rPr lang="zh-CN" altLang="en-US" b="1">
                <a:latin typeface="微软雅黑" pitchFamily="34" charset="-122"/>
                <a:ea typeface="微软雅黑" pitchFamily="34" charset="-122"/>
              </a:rPr>
              <a:t>理解数据</a:t>
            </a:r>
            <a:endParaRPr lang="en-US" altLang="zh-CN" b="1">
              <a:latin typeface="微软雅黑" pitchFamily="34" charset="-122"/>
              <a:ea typeface="微软雅黑" pitchFamily="34" charset="-122"/>
            </a:endParaRPr>
          </a:p>
          <a:p>
            <a:pPr eaLnBrk="1" hangingPunct="1">
              <a:buClr>
                <a:srgbClr val="336699"/>
              </a:buClr>
              <a:buFont typeface="Wingdings" pitchFamily="2" charset="2"/>
              <a:buChar char="l"/>
            </a:pPr>
            <a:r>
              <a:rPr lang="zh-CN" altLang="en-US" b="1">
                <a:latin typeface="微软雅黑" pitchFamily="34" charset="-122"/>
                <a:ea typeface="微软雅黑" pitchFamily="34" charset="-122"/>
              </a:rPr>
              <a:t>分析数据</a:t>
            </a:r>
            <a:endParaRPr lang="en-US" altLang="zh-CN" b="1">
              <a:latin typeface="微软雅黑" pitchFamily="34" charset="-122"/>
              <a:ea typeface="微软雅黑" pitchFamily="34" charset="-122"/>
            </a:endParaRPr>
          </a:p>
          <a:p>
            <a:pPr eaLnBrk="1" hangingPunct="1">
              <a:buClr>
                <a:srgbClr val="336699"/>
              </a:buClr>
              <a:buFont typeface="Wingdings" pitchFamily="2" charset="2"/>
              <a:buChar char="l"/>
            </a:pPr>
            <a:r>
              <a:rPr lang="zh-CN" altLang="en-US" b="1">
                <a:latin typeface="微软雅黑" pitchFamily="34" charset="-122"/>
                <a:ea typeface="微软雅黑" pitchFamily="34" charset="-122"/>
              </a:rPr>
              <a:t>提炼信息</a:t>
            </a:r>
            <a:endParaRPr lang="en-US" altLang="zh-CN" b="1">
              <a:latin typeface="微软雅黑" pitchFamily="34" charset="-122"/>
              <a:ea typeface="微软雅黑" pitchFamily="34" charset="-122"/>
            </a:endParaRPr>
          </a:p>
          <a:p>
            <a:pPr eaLnBrk="1" hangingPunct="1">
              <a:buClr>
                <a:srgbClr val="336699"/>
              </a:buClr>
              <a:buFont typeface="Wingdings" pitchFamily="2" charset="2"/>
              <a:buChar char="l"/>
            </a:pPr>
            <a:r>
              <a:rPr lang="zh-CN" altLang="en-US" b="1">
                <a:solidFill>
                  <a:srgbClr val="C00000"/>
                </a:solidFill>
                <a:latin typeface="微软雅黑" pitchFamily="34" charset="-122"/>
                <a:ea typeface="微软雅黑" pitchFamily="34" charset="-122"/>
              </a:rPr>
              <a:t>明确主题</a:t>
            </a:r>
          </a:p>
        </p:txBody>
      </p:sp>
      <p:sp>
        <p:nvSpPr>
          <p:cNvPr id="6" name="TextBox 5"/>
          <p:cNvSpPr txBox="1"/>
          <p:nvPr/>
        </p:nvSpPr>
        <p:spPr>
          <a:xfrm>
            <a:off x="3419475" y="2890838"/>
            <a:ext cx="1445419" cy="2031325"/>
          </a:xfrm>
          <a:prstGeom prst="rect">
            <a:avLst/>
          </a:prstGeom>
          <a:noFill/>
        </p:spPr>
        <p:txBody>
          <a:bodyPr>
            <a:spAutoFit/>
          </a:bodyPr>
          <a:lstStyle/>
          <a:p>
            <a:pPr marL="214313" indent="-214313">
              <a:buClr>
                <a:srgbClr val="336699"/>
              </a:buClr>
              <a:buFont typeface="Wingdings" pitchFamily="2" charset="2"/>
              <a:buChar char="l"/>
              <a:defRPr/>
            </a:pPr>
            <a:r>
              <a:rPr lang="zh-CN" altLang="en-US" b="1" dirty="0">
                <a:solidFill>
                  <a:srgbClr val="C00000"/>
                </a:solidFill>
                <a:latin typeface="微软雅黑" pitchFamily="34" charset="-122"/>
                <a:ea typeface="微软雅黑" pitchFamily="34" charset="-122"/>
              </a:rPr>
              <a:t>确定比较关系</a:t>
            </a:r>
            <a:endParaRPr lang="en-US" altLang="zh-CN" b="1" dirty="0">
              <a:solidFill>
                <a:srgbClr val="C00000"/>
              </a:solidFill>
              <a:latin typeface="微软雅黑" pitchFamily="34" charset="-122"/>
              <a:ea typeface="微软雅黑" pitchFamily="34" charset="-122"/>
            </a:endParaRPr>
          </a:p>
          <a:p>
            <a:pPr marL="214313" indent="-214313">
              <a:buClr>
                <a:srgbClr val="336699"/>
              </a:buClr>
              <a:buFont typeface="Wingdings" pitchFamily="2" charset="2"/>
              <a:buChar char="l"/>
              <a:defRPr/>
            </a:pPr>
            <a:r>
              <a:rPr lang="zh-CN" altLang="en-US" b="1" dirty="0">
                <a:latin typeface="微软雅黑" pitchFamily="34" charset="-122"/>
                <a:ea typeface="微软雅黑" pitchFamily="34" charset="-122"/>
              </a:rPr>
              <a:t>确定图表类型</a:t>
            </a:r>
            <a:endParaRPr lang="en-US" altLang="zh-CN" b="1" dirty="0">
              <a:latin typeface="微软雅黑" pitchFamily="34" charset="-122"/>
              <a:ea typeface="微软雅黑" pitchFamily="34" charset="-122"/>
            </a:endParaRPr>
          </a:p>
          <a:p>
            <a:pPr marL="214313" indent="-214313">
              <a:buClr>
                <a:srgbClr val="336699"/>
              </a:buClr>
              <a:buFont typeface="Wingdings" pitchFamily="2" charset="2"/>
              <a:buChar char="l"/>
              <a:defRPr/>
            </a:pPr>
            <a:r>
              <a:rPr lang="zh-CN" altLang="en-US" b="1" dirty="0">
                <a:latin typeface="微软雅黑" pitchFamily="34" charset="-122"/>
                <a:ea typeface="微软雅黑" pitchFamily="34" charset="-122"/>
              </a:rPr>
              <a:t>确定图表处理</a:t>
            </a:r>
            <a:endParaRPr lang="en-US" altLang="zh-CN" b="1" dirty="0">
              <a:latin typeface="微软雅黑" pitchFamily="34" charset="-122"/>
              <a:ea typeface="微软雅黑" pitchFamily="34" charset="-122"/>
            </a:endParaRPr>
          </a:p>
          <a:p>
            <a:pPr>
              <a:buClr>
                <a:srgbClr val="336699"/>
              </a:buClr>
              <a:defRPr/>
            </a:pPr>
            <a:r>
              <a:rPr lang="zh-CN" altLang="en-US" b="1" dirty="0">
                <a:latin typeface="微软雅黑" pitchFamily="34" charset="-122"/>
                <a:ea typeface="微软雅黑" pitchFamily="34" charset="-122"/>
              </a:rPr>
              <a:t>方式</a:t>
            </a:r>
          </a:p>
        </p:txBody>
      </p:sp>
      <p:sp>
        <p:nvSpPr>
          <p:cNvPr id="291864" name="TextBox 6"/>
          <p:cNvSpPr txBox="1">
            <a:spLocks noChangeArrowheads="1"/>
          </p:cNvSpPr>
          <p:nvPr/>
        </p:nvSpPr>
        <p:spPr bwMode="auto">
          <a:xfrm>
            <a:off x="4908948" y="2890838"/>
            <a:ext cx="167878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Clr>
                <a:srgbClr val="336699"/>
              </a:buClr>
              <a:buFont typeface="Wingdings" pitchFamily="2" charset="2"/>
              <a:buChar char="l"/>
            </a:pPr>
            <a:r>
              <a:rPr lang="zh-CN" altLang="en-US" b="1">
                <a:latin typeface="微软雅黑" pitchFamily="34" charset="-122"/>
                <a:ea typeface="微软雅黑" pitchFamily="34" charset="-122"/>
              </a:rPr>
              <a:t>准备作图数据</a:t>
            </a:r>
            <a:endParaRPr lang="en-US" altLang="zh-CN" b="1">
              <a:latin typeface="微软雅黑" pitchFamily="34" charset="-122"/>
              <a:ea typeface="微软雅黑" pitchFamily="34" charset="-122"/>
            </a:endParaRPr>
          </a:p>
          <a:p>
            <a:pPr eaLnBrk="1" hangingPunct="1">
              <a:buClr>
                <a:srgbClr val="336699"/>
              </a:buClr>
              <a:buFont typeface="Wingdings" pitchFamily="2" charset="2"/>
              <a:buChar char="l"/>
            </a:pPr>
            <a:r>
              <a:rPr lang="zh-CN" altLang="en-US" b="1">
                <a:solidFill>
                  <a:srgbClr val="C00000"/>
                </a:solidFill>
                <a:latin typeface="微软雅黑" pitchFamily="34" charset="-122"/>
                <a:ea typeface="微软雅黑" pitchFamily="34" charset="-122"/>
              </a:rPr>
              <a:t>制作和美化图表</a:t>
            </a:r>
            <a:endParaRPr lang="en-US" altLang="zh-CN" b="1">
              <a:solidFill>
                <a:srgbClr val="C00000"/>
              </a:solidFill>
              <a:latin typeface="微软雅黑" pitchFamily="34" charset="-122"/>
              <a:ea typeface="微软雅黑" pitchFamily="34" charset="-122"/>
            </a:endParaRPr>
          </a:p>
          <a:p>
            <a:pPr eaLnBrk="1" hangingPunct="1">
              <a:buClr>
                <a:srgbClr val="336699"/>
              </a:buClr>
              <a:buFont typeface="Wingdings" pitchFamily="2" charset="2"/>
              <a:buChar char="l"/>
            </a:pPr>
            <a:r>
              <a:rPr lang="zh-CN" altLang="en-US" b="1">
                <a:latin typeface="微软雅黑" pitchFamily="34" charset="-122"/>
                <a:ea typeface="微软雅黑" pitchFamily="34" charset="-122"/>
              </a:rPr>
              <a:t>检查确认图表</a:t>
            </a:r>
          </a:p>
        </p:txBody>
      </p:sp>
      <p:sp>
        <p:nvSpPr>
          <p:cNvPr id="8" name="矩形 7"/>
          <p:cNvSpPr/>
          <p:nvPr/>
        </p:nvSpPr>
        <p:spPr>
          <a:xfrm>
            <a:off x="6828235" y="1930003"/>
            <a:ext cx="1097756" cy="82272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箭头连接符 9"/>
          <p:cNvCxnSpPr/>
          <p:nvPr/>
        </p:nvCxnSpPr>
        <p:spPr>
          <a:xfrm>
            <a:off x="6935391" y="2644379"/>
            <a:ext cx="85725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935391" y="2020491"/>
            <a:ext cx="0" cy="6477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6984207" y="2194323"/>
            <a:ext cx="678656" cy="369094"/>
          </a:xfrm>
          <a:custGeom>
            <a:avLst/>
            <a:gdLst>
              <a:gd name="connsiteX0" fmla="*/ 0 w 1340069"/>
              <a:gd name="connsiteY0" fmla="*/ 492817 h 492817"/>
              <a:gd name="connsiteX1" fmla="*/ 110358 w 1340069"/>
              <a:gd name="connsiteY1" fmla="*/ 256335 h 492817"/>
              <a:gd name="connsiteX2" fmla="*/ 299545 w 1340069"/>
              <a:gd name="connsiteY2" fmla="*/ 477052 h 492817"/>
              <a:gd name="connsiteX3" fmla="*/ 441434 w 1340069"/>
              <a:gd name="connsiteY3" fmla="*/ 67148 h 492817"/>
              <a:gd name="connsiteX4" fmla="*/ 709448 w 1340069"/>
              <a:gd name="connsiteY4" fmla="*/ 287866 h 492817"/>
              <a:gd name="connsiteX5" fmla="*/ 914400 w 1340069"/>
              <a:gd name="connsiteY5" fmla="*/ 19852 h 492817"/>
              <a:gd name="connsiteX6" fmla="*/ 1229710 w 1340069"/>
              <a:gd name="connsiteY6" fmla="*/ 19852 h 492817"/>
              <a:gd name="connsiteX7" fmla="*/ 1340069 w 1340069"/>
              <a:gd name="connsiteY7" fmla="*/ 19852 h 49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069" h="492817">
                <a:moveTo>
                  <a:pt x="0" y="492817"/>
                </a:moveTo>
                <a:cubicBezTo>
                  <a:pt x="30217" y="375889"/>
                  <a:pt x="60434" y="258962"/>
                  <a:pt x="110358" y="256335"/>
                </a:cubicBezTo>
                <a:cubicBezTo>
                  <a:pt x="160282" y="253707"/>
                  <a:pt x="244366" y="508583"/>
                  <a:pt x="299545" y="477052"/>
                </a:cubicBezTo>
                <a:cubicBezTo>
                  <a:pt x="354724" y="445521"/>
                  <a:pt x="373117" y="98679"/>
                  <a:pt x="441434" y="67148"/>
                </a:cubicBezTo>
                <a:cubicBezTo>
                  <a:pt x="509751" y="35617"/>
                  <a:pt x="630620" y="295749"/>
                  <a:pt x="709448" y="287866"/>
                </a:cubicBezTo>
                <a:cubicBezTo>
                  <a:pt x="788276" y="279983"/>
                  <a:pt x="827690" y="64521"/>
                  <a:pt x="914400" y="19852"/>
                </a:cubicBezTo>
                <a:cubicBezTo>
                  <a:pt x="1001110" y="-24817"/>
                  <a:pt x="1229710" y="19852"/>
                  <a:pt x="1229710" y="19852"/>
                </a:cubicBezTo>
                <a:lnTo>
                  <a:pt x="1340069" y="19852"/>
                </a:lnTo>
              </a:path>
            </a:pathLst>
          </a:cu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1870" name="TextBox 18"/>
          <p:cNvSpPr txBox="1">
            <a:spLocks noChangeArrowheads="1"/>
          </p:cNvSpPr>
          <p:nvPr/>
        </p:nvSpPr>
        <p:spPr bwMode="auto">
          <a:xfrm>
            <a:off x="6731794" y="2949179"/>
            <a:ext cx="126444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buClr>
                <a:srgbClr val="336699"/>
              </a:buClr>
              <a:buFont typeface="Wingdings" pitchFamily="2" charset="2"/>
              <a:buChar char="l"/>
            </a:pPr>
            <a:r>
              <a:rPr lang="zh-CN" altLang="en-US" sz="1650" b="1"/>
              <a:t>数据图表</a:t>
            </a:r>
          </a:p>
        </p:txBody>
      </p:sp>
      <p:sp>
        <p:nvSpPr>
          <p:cNvPr id="20" name="标题 1"/>
          <p:cNvSpPr>
            <a:spLocks/>
          </p:cNvSpPr>
          <p:nvPr/>
        </p:nvSpPr>
        <p:spPr bwMode="auto">
          <a:xfrm>
            <a:off x="2000250" y="114300"/>
            <a:ext cx="5636419" cy="514350"/>
          </a:xfrm>
          <a:prstGeom prst="rect">
            <a:avLst/>
          </a:prstGeom>
          <a:noFill/>
          <a:ln w="9525">
            <a:noFill/>
            <a:miter lim="800000"/>
            <a:headEnd/>
            <a:tailEnd/>
          </a:ln>
        </p:spPr>
        <p:txBody>
          <a:bodyPr lIns="69485" tIns="34743" rIns="69485" bIns="34743" anchor="ctr"/>
          <a:lstStyle/>
          <a:p>
            <a:pPr>
              <a:defRPr/>
            </a:pPr>
            <a:r>
              <a:rPr lang="en-US" altLang="zh-CN" sz="2400" kern="0" smtClean="0">
                <a:solidFill>
                  <a:srgbClr val="003366"/>
                </a:solidFill>
                <a:latin typeface="+mj-lt"/>
                <a:ea typeface="+mj-ea"/>
                <a:cs typeface="+mj-cs"/>
              </a:rPr>
              <a:t>1.2 </a:t>
            </a:r>
            <a:r>
              <a:rPr lang="zh-CN" altLang="en-US" sz="2400" kern="0" dirty="0">
                <a:solidFill>
                  <a:srgbClr val="003366"/>
                </a:solidFill>
                <a:latin typeface="+mj-lt"/>
                <a:ea typeface="+mj-ea"/>
                <a:cs typeface="+mj-cs"/>
              </a:rPr>
              <a:t>表现数据</a:t>
            </a:r>
            <a:r>
              <a:rPr lang="en-US" altLang="zh-CN" sz="2400" kern="0" dirty="0">
                <a:solidFill>
                  <a:srgbClr val="003366"/>
                </a:solidFill>
                <a:latin typeface="+mj-lt"/>
                <a:ea typeface="+mj-ea"/>
                <a:cs typeface="+mj-cs"/>
              </a:rPr>
              <a:t>:</a:t>
            </a:r>
            <a:r>
              <a:rPr lang="zh-CN" altLang="en-US" sz="2400" dirty="0">
                <a:solidFill>
                  <a:srgbClr val="FF9900"/>
                </a:solidFill>
                <a:latin typeface="+mj-lt"/>
                <a:ea typeface="+mj-ea"/>
                <a:cs typeface="+mj-cs"/>
              </a:rPr>
              <a:t>数据分析过程</a:t>
            </a:r>
          </a:p>
        </p:txBody>
      </p:sp>
    </p:spTree>
    <p:extLst>
      <p:ext uri="{BB962C8B-B14F-4D97-AF65-F5344CB8AC3E}">
        <p14:creationId xmlns:p14="http://schemas.microsoft.com/office/powerpoint/2010/main" val="4147553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91842"/>
                                        </p:tgtEl>
                                        <p:attrNameLst>
                                          <p:attrName>style.visibility</p:attrName>
                                        </p:attrNameLst>
                                      </p:cBhvr>
                                      <p:to>
                                        <p:strVal val="visible"/>
                                      </p:to>
                                    </p:set>
                                    <p:animEffect transition="in" filter="wipe(up)">
                                      <p:cBhvr>
                                        <p:cTn id="12" dur="500"/>
                                        <p:tgtEl>
                                          <p:spTgt spid="2918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91861"/>
                                        </p:tgtEl>
                                        <p:attrNameLst>
                                          <p:attrName>style.visibility</p:attrName>
                                        </p:attrNameLst>
                                      </p:cBhvr>
                                      <p:to>
                                        <p:strVal val="visible"/>
                                      </p:to>
                                    </p:set>
                                    <p:animEffect transition="in" filter="fade">
                                      <p:cBhvr>
                                        <p:cTn id="17" dur="500"/>
                                        <p:tgtEl>
                                          <p:spTgt spid="291861"/>
                                        </p:tgtEl>
                                      </p:cBhvr>
                                    </p:animEffect>
                                    <p:anim calcmode="lin" valueType="num">
                                      <p:cBhvr>
                                        <p:cTn id="18" dur="500" fill="hold"/>
                                        <p:tgtEl>
                                          <p:spTgt spid="291861"/>
                                        </p:tgtEl>
                                        <p:attrNameLst>
                                          <p:attrName>ppt_x</p:attrName>
                                        </p:attrNameLst>
                                      </p:cBhvr>
                                      <p:tavLst>
                                        <p:tav tm="0">
                                          <p:val>
                                            <p:strVal val="#ppt_x"/>
                                          </p:val>
                                        </p:tav>
                                        <p:tav tm="100000">
                                          <p:val>
                                            <p:strVal val="#ppt_x"/>
                                          </p:val>
                                        </p:tav>
                                      </p:tavLst>
                                    </p:anim>
                                    <p:anim calcmode="lin" valueType="num">
                                      <p:cBhvr>
                                        <p:cTn id="19" dur="500" fill="hold"/>
                                        <p:tgtEl>
                                          <p:spTgt spid="291861"/>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91862"/>
                                        </p:tgtEl>
                                        <p:attrNameLst>
                                          <p:attrName>style.visibility</p:attrName>
                                        </p:attrNameLst>
                                      </p:cBhvr>
                                      <p:to>
                                        <p:strVal val="visible"/>
                                      </p:to>
                                    </p:set>
                                    <p:animEffect transition="in" filter="fade">
                                      <p:cBhvr>
                                        <p:cTn id="29" dur="500"/>
                                        <p:tgtEl>
                                          <p:spTgt spid="291862"/>
                                        </p:tgtEl>
                                      </p:cBhvr>
                                    </p:animEffect>
                                    <p:anim calcmode="lin" valueType="num">
                                      <p:cBhvr>
                                        <p:cTn id="30" dur="500" fill="hold"/>
                                        <p:tgtEl>
                                          <p:spTgt spid="291862"/>
                                        </p:tgtEl>
                                        <p:attrNameLst>
                                          <p:attrName>ppt_x</p:attrName>
                                        </p:attrNameLst>
                                      </p:cBhvr>
                                      <p:tavLst>
                                        <p:tav tm="0">
                                          <p:val>
                                            <p:strVal val="#ppt_x"/>
                                          </p:val>
                                        </p:tav>
                                        <p:tav tm="100000">
                                          <p:val>
                                            <p:strVal val="#ppt_x"/>
                                          </p:val>
                                        </p:tav>
                                      </p:tavLst>
                                    </p:anim>
                                    <p:anim calcmode="lin" valueType="num">
                                      <p:cBhvr>
                                        <p:cTn id="31" dur="500" fill="hold"/>
                                        <p:tgtEl>
                                          <p:spTgt spid="291862"/>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anim calcmode="lin" valueType="num">
                                      <p:cBhvr>
                                        <p:cTn id="37" dur="500" fill="hold"/>
                                        <p:tgtEl>
                                          <p:spTgt spid="6"/>
                                        </p:tgtEl>
                                        <p:attrNameLst>
                                          <p:attrName>ppt_x</p:attrName>
                                        </p:attrNameLst>
                                      </p:cBhvr>
                                      <p:tavLst>
                                        <p:tav tm="0">
                                          <p:val>
                                            <p:strVal val="#ppt_x"/>
                                          </p:val>
                                        </p:tav>
                                        <p:tav tm="100000">
                                          <p:val>
                                            <p:strVal val="#ppt_x"/>
                                          </p:val>
                                        </p:tav>
                                      </p:tavLst>
                                    </p:anim>
                                    <p:anim calcmode="lin" valueType="num">
                                      <p:cBhvr>
                                        <p:cTn id="3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91864"/>
                                        </p:tgtEl>
                                        <p:attrNameLst>
                                          <p:attrName>style.visibility</p:attrName>
                                        </p:attrNameLst>
                                      </p:cBhvr>
                                      <p:to>
                                        <p:strVal val="visible"/>
                                      </p:to>
                                    </p:set>
                                    <p:animEffect transition="in" filter="fade">
                                      <p:cBhvr>
                                        <p:cTn id="43" dur="500"/>
                                        <p:tgtEl>
                                          <p:spTgt spid="291864"/>
                                        </p:tgtEl>
                                      </p:cBhvr>
                                    </p:animEffect>
                                    <p:anim calcmode="lin" valueType="num">
                                      <p:cBhvr>
                                        <p:cTn id="44" dur="500" fill="hold"/>
                                        <p:tgtEl>
                                          <p:spTgt spid="291864"/>
                                        </p:tgtEl>
                                        <p:attrNameLst>
                                          <p:attrName>ppt_x</p:attrName>
                                        </p:attrNameLst>
                                      </p:cBhvr>
                                      <p:tavLst>
                                        <p:tav tm="0">
                                          <p:val>
                                            <p:strVal val="#ppt_x"/>
                                          </p:val>
                                        </p:tav>
                                        <p:tav tm="100000">
                                          <p:val>
                                            <p:strVal val="#ppt_x"/>
                                          </p:val>
                                        </p:tav>
                                      </p:tavLst>
                                    </p:anim>
                                    <p:anim calcmode="lin" valueType="num">
                                      <p:cBhvr>
                                        <p:cTn id="45" dur="500" fill="hold"/>
                                        <p:tgtEl>
                                          <p:spTgt spid="291864"/>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subTnLst>
                                    <p:animClr clrSpc="rgb" dir="cw">
                                      <p:cBhvr override="childStyle">
                                        <p:cTn dur="1" fill="hold" display="0" masterRel="nextClick" afterEffect="1"/>
                                        <p:tgtEl>
                                          <p:spTgt spid="10"/>
                                        </p:tgtEl>
                                        <p:attrNameLst>
                                          <p:attrName>ppt_c</p:attrName>
                                        </p:attrNameLst>
                                      </p:cBhvr>
                                      <p:to>
                                        <a:schemeClr val="bg1"/>
                                      </p:to>
                                    </p:animClr>
                                  </p:subTnLst>
                                </p:cTn>
                              </p:par>
                            </p:childTnLst>
                          </p:cTn>
                        </p:par>
                        <p:par>
                          <p:cTn id="55" fill="hold" nodeType="afterGroup">
                            <p:stCondLst>
                              <p:cond delay="1000"/>
                            </p:stCondLst>
                            <p:childTnLst>
                              <p:par>
                                <p:cTn id="56" presetID="22" presetClass="entr" presetSubtype="4"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subTnLst>
                                    <p:animClr clrSpc="rgb" dir="cw">
                                      <p:cBhvr override="childStyle">
                                        <p:cTn dur="1" fill="hold" display="0" masterRel="nextClick" afterEffect="1"/>
                                        <p:tgtEl>
                                          <p:spTgt spid="12"/>
                                        </p:tgtEl>
                                        <p:attrNameLst>
                                          <p:attrName>ppt_c</p:attrName>
                                        </p:attrNameLst>
                                      </p:cBhvr>
                                      <p:to>
                                        <a:schemeClr val="bg1"/>
                                      </p:to>
                                    </p:animClr>
                                  </p:subTnLst>
                                </p:cTn>
                              </p:par>
                            </p:childTnLst>
                          </p:cTn>
                        </p:par>
                        <p:par>
                          <p:cTn id="59" fill="hold" nodeType="afterGroup">
                            <p:stCondLst>
                              <p:cond delay="1500"/>
                            </p:stCondLst>
                            <p:childTnLst>
                              <p:par>
                                <p:cTn id="60" presetID="2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subTnLst>
                                    <p:animClr clrSpc="rgb" dir="cw">
                                      <p:cBhvr override="childStyle">
                                        <p:cTn dur="1" fill="hold" display="0" masterRel="nextClick" afterEffect="1"/>
                                        <p:tgtEl>
                                          <p:spTgt spid="13"/>
                                        </p:tgtEl>
                                        <p:attrNameLst>
                                          <p:attrName>ppt_c</p:attrName>
                                        </p:attrNameLst>
                                      </p:cBhvr>
                                      <p:to>
                                        <a:schemeClr val="bg1"/>
                                      </p:to>
                                    </p:animClr>
                                  </p:sub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91870"/>
                                        </p:tgtEl>
                                        <p:attrNameLst>
                                          <p:attrName>style.visibility</p:attrName>
                                        </p:attrNameLst>
                                      </p:cBhvr>
                                      <p:to>
                                        <p:strVal val="visible"/>
                                      </p:to>
                                    </p:set>
                                    <p:animEffect transition="in" filter="fade">
                                      <p:cBhvr>
                                        <p:cTn id="67" dur="500"/>
                                        <p:tgtEl>
                                          <p:spTgt spid="291870"/>
                                        </p:tgtEl>
                                      </p:cBhvr>
                                    </p:animEffect>
                                    <p:anim calcmode="lin" valueType="num">
                                      <p:cBhvr>
                                        <p:cTn id="68" dur="500" fill="hold"/>
                                        <p:tgtEl>
                                          <p:spTgt spid="291870"/>
                                        </p:tgtEl>
                                        <p:attrNameLst>
                                          <p:attrName>ppt_x</p:attrName>
                                        </p:attrNameLst>
                                      </p:cBhvr>
                                      <p:tavLst>
                                        <p:tav tm="0">
                                          <p:val>
                                            <p:strVal val="#ppt_x"/>
                                          </p:val>
                                        </p:tav>
                                        <p:tav tm="100000">
                                          <p:val>
                                            <p:strVal val="#ppt_x"/>
                                          </p:val>
                                        </p:tav>
                                      </p:tavLst>
                                    </p:anim>
                                    <p:anim calcmode="lin" valueType="num">
                                      <p:cBhvr>
                                        <p:cTn id="69" dur="500" fill="hold"/>
                                        <p:tgtEl>
                                          <p:spTgt spid="2918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291861" grpId="0" autoUpdateAnimBg="0"/>
      <p:bldP spid="291862" grpId="0" autoUpdateAnimBg="0"/>
      <p:bldP spid="6" grpId="0" autoUpdateAnimBg="0"/>
      <p:bldP spid="291864" grpId="0" autoUpdateAnimBg="0"/>
      <p:bldP spid="8" grpId="0" animBg="1"/>
      <p:bldP spid="291870" grpId="0" autoUpdateAnimBg="0"/>
      <p:bldP spid="20" grpId="0" autoUpdateAnimBg="0"/>
    </p:bldLst>
  </p:timing>
</p:sld>
</file>

<file path=ppt/theme/theme1.xml><?xml version="1.0" encoding="utf-8"?>
<a:theme xmlns:a="http://schemas.openxmlformats.org/drawingml/2006/main" name="CSUS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版权所有 ©1993-2009 Kingdee金蝶(中国)">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版权所有 ©1993-2009 Kingdee金蝶(中国) 1">
        <a:dk1>
          <a:srgbClr val="000000"/>
        </a:dk1>
        <a:lt1>
          <a:srgbClr val="FFFFFF"/>
        </a:lt1>
        <a:dk2>
          <a:srgbClr val="000000"/>
        </a:dk2>
        <a:lt2>
          <a:srgbClr val="4D4D4D"/>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clrMap bg1="lt1" tx1="dk1" bg2="lt2" tx2="dk2" accent1="accent1" accent2="accent2" accent3="accent3" accent4="accent4" accent5="accent5" accent6="accent6" hlink="hlink" folHlink="folHlink"/>
    </a:extraClrScheme>
    <a:extraClrScheme>
      <a:clrScheme name="版权所有 ©1993-2009 Kingdee金蝶(中国) 2">
        <a:dk1>
          <a:srgbClr val="000000"/>
        </a:dk1>
        <a:lt1>
          <a:srgbClr val="FFFFFF"/>
        </a:lt1>
        <a:dk2>
          <a:srgbClr val="000000"/>
        </a:dk2>
        <a:lt2>
          <a:srgbClr val="4D4D4D"/>
        </a:lt2>
        <a:accent1>
          <a:srgbClr val="005CC0"/>
        </a:accent1>
        <a:accent2>
          <a:srgbClr val="003B76"/>
        </a:accent2>
        <a:accent3>
          <a:srgbClr val="FFFFFF"/>
        </a:accent3>
        <a:accent4>
          <a:srgbClr val="000000"/>
        </a:accent4>
        <a:accent5>
          <a:srgbClr val="AAB5DC"/>
        </a:accent5>
        <a:accent6>
          <a:srgbClr val="00356A"/>
        </a:accent6>
        <a:hlink>
          <a:srgbClr val="53A9FF"/>
        </a:hlink>
        <a:folHlink>
          <a:srgbClr val="0066CC"/>
        </a:folHlink>
      </a:clrScheme>
      <a:clrMap bg1="lt1" tx1="dk1" bg2="lt2" tx2="dk2" accent1="accent1" accent2="accent2" accent3="accent3" accent4="accent4" accent5="accent5" accent6="accent6" hlink="hlink" folHlink="folHlink"/>
    </a:extraClrScheme>
    <a:extraClrScheme>
      <a:clrScheme name="版权所有 ©1993-2009 Kingdee金蝶(中国)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版权所有 ©1993-2009 Kingdee金蝶(中国) 4">
        <a:dk1>
          <a:srgbClr val="000000"/>
        </a:dk1>
        <a:lt1>
          <a:srgbClr val="FFFFFF"/>
        </a:lt1>
        <a:dk2>
          <a:srgbClr val="000000"/>
        </a:dk2>
        <a:lt2>
          <a:srgbClr val="4D4D4D"/>
        </a:lt2>
        <a:accent1>
          <a:srgbClr val="53A9FF"/>
        </a:accent1>
        <a:accent2>
          <a:srgbClr val="0066CC"/>
        </a:accent2>
        <a:accent3>
          <a:srgbClr val="FFFFFF"/>
        </a:accent3>
        <a:accent4>
          <a:srgbClr val="000000"/>
        </a:accent4>
        <a:accent5>
          <a:srgbClr val="B3D1FF"/>
        </a:accent5>
        <a:accent6>
          <a:srgbClr val="005CB9"/>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版权所有 ©1993-2009 Kingdee金蝶(中国) 5">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DDDDDD"/>
        </a:hlink>
        <a:folHlink>
          <a:srgbClr val="5F5F5F"/>
        </a:folHlink>
      </a:clrScheme>
      <a:clrMap bg1="dk2" tx1="lt1" bg2="dk1" tx2="lt2" accent1="accent1" accent2="accent2" accent3="accent3" accent4="accent4" accent5="accent5" accent6="accent6" hlink="hlink" folHlink="folHlink"/>
    </a:extraClrScheme>
    <a:extraClrScheme>
      <a:clrScheme name="版权所有 ©1993-2009 Kingdee金蝶(中国) 6">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EA2D00"/>
        </a:hlink>
        <a:folHlink>
          <a:srgbClr val="990000"/>
        </a:folHlink>
      </a:clrScheme>
      <a:clrMap bg1="dk2" tx1="lt1" bg2="dk1" tx2="lt2" accent1="accent1" accent2="accent2" accent3="accent3" accent4="accent4" accent5="accent5" accent6="accent6" hlink="hlink" folHlink="folHlink"/>
    </a:extraClrScheme>
    <a:extraClrScheme>
      <a:clrScheme name="版权所有 ©1993-2009 Kingdee金蝶(中国) 7">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FF9900"/>
        </a:hlink>
        <a:folHlink>
          <a:srgbClr val="CC0000"/>
        </a:folHlink>
      </a:clrScheme>
      <a:clrMap bg1="dk2" tx1="lt1" bg2="dk1" tx2="lt2" accent1="accent1" accent2="accent2" accent3="accent3" accent4="accent4" accent5="accent5" accent6="accent6" hlink="hlink" folHlink="folHlink"/>
    </a:extraClrScheme>
    <a:extraClrScheme>
      <a:clrScheme name="版权所有 ©1993-2009 Kingdee金蝶(中国) 8">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0099FF"/>
        </a:hlink>
        <a:folHlink>
          <a:srgbClr val="00708A"/>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SUST" id="{C6E9C38E-5597-49AA-AEB3-084FD3649831}" vid="{5778F757-509C-4C29-8035-27E18B31FC3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oo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good">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oo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good">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goo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good">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CSUST</Template>
  <TotalTime>9160</TotalTime>
  <Words>2499</Words>
  <Application>Microsoft Office PowerPoint</Application>
  <PresentationFormat>全屏显示(16:9)</PresentationFormat>
  <Paragraphs>326</Paragraphs>
  <Slides>52</Slides>
  <Notes>14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52</vt:i4>
      </vt:variant>
    </vt:vector>
  </HeadingPairs>
  <TitlesOfParts>
    <vt:vector size="70" baseType="lpstr">
      <vt:lpstr>黑体</vt:lpstr>
      <vt:lpstr>楷体_GB2312</vt:lpstr>
      <vt:lpstr>宋体</vt:lpstr>
      <vt:lpstr>微软雅黑</vt:lpstr>
      <vt:lpstr>Agency FB</vt:lpstr>
      <vt:lpstr>Arial</vt:lpstr>
      <vt:lpstr>Arial Narrow</vt:lpstr>
      <vt:lpstr>Calibri</vt:lpstr>
      <vt:lpstr>Corbel</vt:lpstr>
      <vt:lpstr>Symbol</vt:lpstr>
      <vt:lpstr>Tahoma</vt:lpstr>
      <vt:lpstr>Times New Roman</vt:lpstr>
      <vt:lpstr>Wingdings</vt:lpstr>
      <vt:lpstr>CSUST</vt:lpstr>
      <vt:lpstr>Microsoft Excel 图表</vt:lpstr>
      <vt:lpstr>文档</vt:lpstr>
      <vt:lpstr>位图图像</vt:lpstr>
      <vt:lpstr>图表</vt:lpstr>
      <vt:lpstr>PowerPoint 演示文稿</vt:lpstr>
      <vt:lpstr>PowerPoint 演示文稿</vt:lpstr>
      <vt:lpstr>PowerPoint 演示文稿</vt:lpstr>
      <vt:lpstr>1.1 数据分析过程</vt:lpstr>
      <vt:lpstr>PowerPoint 演示文稿</vt:lpstr>
      <vt:lpstr>数据可视化-Demo</vt:lpstr>
      <vt:lpstr>Data Visualization with Excel</vt:lpstr>
      <vt:lpstr>2 表现数据-统计图表应用模式</vt:lpstr>
      <vt:lpstr>PowerPoint 演示文稿</vt:lpstr>
      <vt:lpstr>2 表现数据:统计图表应用模式</vt:lpstr>
      <vt:lpstr>2 表现数据:统计图表应用模式</vt:lpstr>
      <vt:lpstr>PowerPoint 演示文稿</vt:lpstr>
      <vt:lpstr>2 表现数据:统计图表应用示例</vt:lpstr>
      <vt:lpstr>四象限图分析</vt:lpstr>
      <vt:lpstr>气泡图</vt:lpstr>
      <vt:lpstr>2 表现数据:统计图表应用示例</vt:lpstr>
      <vt:lpstr>结构图</vt:lpstr>
      <vt:lpstr>PowerPoint 演示文稿</vt:lpstr>
      <vt:lpstr>PowerPoint 演示文稿</vt:lpstr>
      <vt:lpstr>PowerPoint 演示文稿</vt:lpstr>
      <vt:lpstr>4.1.1 Excel基本操作</vt:lpstr>
      <vt:lpstr>4.1.2 工作表的操作</vt:lpstr>
      <vt:lpstr>4.1. 3 公式的创建与编辑</vt:lpstr>
      <vt:lpstr>公式复制</vt:lpstr>
      <vt:lpstr>公式引用</vt:lpstr>
      <vt:lpstr>函数</vt:lpstr>
      <vt:lpstr>PowerPoint 演示文稿</vt:lpstr>
      <vt:lpstr>4.2.1 数据分类汇总:数据查询的统计值功能</vt:lpstr>
      <vt:lpstr>PowerPoint 演示文稿</vt:lpstr>
      <vt:lpstr>PowerPoint 演示文稿</vt:lpstr>
      <vt:lpstr>4.2.2 数据分类汇总: Excel数据清单功能</vt:lpstr>
      <vt:lpstr>4.2.2 数据分类汇总: Excel数据清单功能</vt:lpstr>
      <vt:lpstr>4.2.3 数据分类汇总:数据透视表</vt:lpstr>
      <vt:lpstr>4.2.3 数据分类汇总:数据透视表</vt:lpstr>
      <vt:lpstr>4.2.3 数据分类汇总:数据透视表</vt:lpstr>
      <vt:lpstr>4.2.3 数据分类汇总:数据透视表</vt:lpstr>
      <vt:lpstr>4.2.3 数据分类汇总:数据透视表</vt:lpstr>
      <vt:lpstr>4.2.4 数据分类汇总:D函数和模拟运算表</vt:lpstr>
      <vt:lpstr>一、 D函数</vt:lpstr>
      <vt:lpstr>一、 D函数（续）</vt:lpstr>
      <vt:lpstr>一、 D函数（续）</vt:lpstr>
      <vt:lpstr>4.2.4 数据分类汇总:D函数和模拟运算表</vt:lpstr>
      <vt:lpstr>二、模拟运算表</vt:lpstr>
      <vt:lpstr>二、模拟运算表（续）</vt:lpstr>
      <vt:lpstr>二、模拟运算表（续）</vt:lpstr>
      <vt:lpstr>二、模拟运算表（续）</vt:lpstr>
      <vt:lpstr>4.3.1 仪表盘与模拟分析：模拟分析</vt:lpstr>
      <vt:lpstr>盈亏平衡分析模型的建立</vt:lpstr>
      <vt:lpstr>盈亏平衡分析内容 </vt:lpstr>
      <vt:lpstr>盈亏平衡销量与盈亏平衡销售收益的确定 </vt:lpstr>
      <vt:lpstr>盈亏平衡分析示例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yangziyu</dc:creator>
  <cp:lastModifiedBy>小青 曾</cp:lastModifiedBy>
  <cp:revision>3119</cp:revision>
  <dcterms:created xsi:type="dcterms:W3CDTF">2017-02-14T08:00:28Z</dcterms:created>
  <dcterms:modified xsi:type="dcterms:W3CDTF">2019-04-20T02:45:53Z</dcterms:modified>
</cp:coreProperties>
</file>